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.xml" ContentType="application/vnd.openxmlformats-officedocument.presentationml.tags+xml"/>
  <Override PartName="/ppt/notesSlides/notesSlide10.xml" ContentType="application/vnd.openxmlformats-officedocument.presentationml.notesSlide+xml"/>
  <Override PartName="/ppt/tags/tag2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397" r:id="rId2"/>
    <p:sldId id="483" r:id="rId3"/>
    <p:sldId id="396" r:id="rId4"/>
    <p:sldId id="411" r:id="rId5"/>
    <p:sldId id="341" r:id="rId6"/>
    <p:sldId id="347" r:id="rId7"/>
    <p:sldId id="448" r:id="rId8"/>
    <p:sldId id="345" r:id="rId9"/>
    <p:sldId id="358" r:id="rId10"/>
    <p:sldId id="350" r:id="rId11"/>
    <p:sldId id="351" r:id="rId12"/>
    <p:sldId id="475" r:id="rId13"/>
    <p:sldId id="476" r:id="rId14"/>
    <p:sldId id="446" r:id="rId15"/>
    <p:sldId id="352" r:id="rId16"/>
    <p:sldId id="404" r:id="rId17"/>
    <p:sldId id="447" r:id="rId18"/>
    <p:sldId id="415" r:id="rId19"/>
    <p:sldId id="393" r:id="rId20"/>
    <p:sldId id="416" r:id="rId21"/>
    <p:sldId id="417" r:id="rId22"/>
    <p:sldId id="402" r:id="rId23"/>
    <p:sldId id="437" r:id="rId24"/>
    <p:sldId id="477" r:id="rId25"/>
    <p:sldId id="478" r:id="rId26"/>
    <p:sldId id="401" r:id="rId27"/>
    <p:sldId id="409" r:id="rId28"/>
    <p:sldId id="431" r:id="rId29"/>
    <p:sldId id="414" r:id="rId30"/>
    <p:sldId id="413" r:id="rId31"/>
    <p:sldId id="387" r:id="rId32"/>
    <p:sldId id="388" r:id="rId33"/>
    <p:sldId id="389" r:id="rId34"/>
    <p:sldId id="440" r:id="rId35"/>
    <p:sldId id="392" r:id="rId36"/>
    <p:sldId id="412" r:id="rId37"/>
    <p:sldId id="441" r:id="rId38"/>
    <p:sldId id="442" r:id="rId39"/>
    <p:sldId id="481" r:id="rId40"/>
    <p:sldId id="399" r:id="rId41"/>
    <p:sldId id="449" r:id="rId42"/>
    <p:sldId id="485" r:id="rId43"/>
    <p:sldId id="459" r:id="rId44"/>
    <p:sldId id="460" r:id="rId45"/>
    <p:sldId id="451" r:id="rId46"/>
    <p:sldId id="452" r:id="rId47"/>
    <p:sldId id="474" r:id="rId48"/>
    <p:sldId id="453" r:id="rId49"/>
    <p:sldId id="479" r:id="rId50"/>
    <p:sldId id="473" r:id="rId51"/>
    <p:sldId id="464" r:id="rId52"/>
    <p:sldId id="465" r:id="rId53"/>
    <p:sldId id="466" r:id="rId54"/>
    <p:sldId id="467" r:id="rId55"/>
    <p:sldId id="468" r:id="rId56"/>
    <p:sldId id="469" r:id="rId57"/>
    <p:sldId id="470" r:id="rId58"/>
    <p:sldId id="471" r:id="rId59"/>
    <p:sldId id="472" r:id="rId60"/>
    <p:sldId id="480" r:id="rId61"/>
    <p:sldId id="482" r:id="rId6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4FF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58" autoAdjust="0"/>
    <p:restoredTop sz="96694" autoAdjust="0"/>
  </p:normalViewPr>
  <p:slideViewPr>
    <p:cSldViewPr snapToGrid="0" snapToObjects="1">
      <p:cViewPr>
        <p:scale>
          <a:sx n="100" d="100"/>
          <a:sy n="100" d="100"/>
        </p:scale>
        <p:origin x="-216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8888"/>
    </p:cViewPr>
    <p:sldLst>
      <p:sld r:id="rId1" collapse="1"/>
      <p:sld r:id="rId2" collapse="1"/>
      <p:sld r:id="rId3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handoutMaster" Target="handoutMasters/handoutMaster1.xml"/><Relationship Id="rId65" Type="http://schemas.openxmlformats.org/officeDocument/2006/relationships/printerSettings" Target="printerSettings/printerSettings1.bin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50.xml"/><Relationship Id="rId2" Type="http://schemas.openxmlformats.org/officeDocument/2006/relationships/slide" Target="slides/slide54.xml"/><Relationship Id="rId3" Type="http://schemas.openxmlformats.org/officeDocument/2006/relationships/slide" Target="slides/slide5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B0D498-EDA2-1C40-AF5E-0A1541754A70}" type="datetimeFigureOut">
              <a:rPr lang="en-US" smtClean="0"/>
              <a:t>6/6/18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20F4ED-058A-134C-BFB9-356ECB933B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648053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083A62-9D77-1A44-8DB5-4DA900A12DD2}" type="datetimeFigureOut">
              <a:rPr lang="en-US" smtClean="0"/>
              <a:t>6/6/18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9480CA-12A1-5F4F-9420-84776E456B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7483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9480CA-12A1-5F4F-9420-84776E456B5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214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FCC1F40-9F96-C246-9567-55620F94675B}" type="slidenum">
              <a:rPr lang="en-US" sz="1200">
                <a:latin typeface="Optima" charset="0"/>
              </a:rPr>
              <a:pPr eaLnBrk="1" hangingPunct="1"/>
              <a:t>51</a:t>
            </a:fld>
            <a:endParaRPr lang="en-US" sz="1200">
              <a:latin typeface="Optima" charset="0"/>
            </a:endParaRPr>
          </a:p>
        </p:txBody>
      </p:sp>
      <p:sp>
        <p:nvSpPr>
          <p:cNvPr id="70658" name="Rectangle 1026"/>
          <p:cNvSpPr>
            <a:spLocks noGrp="1" noRot="1" noChangeAspect="1" noChangeArrowheads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0659" name="Rectangle 1027"/>
          <p:cNvSpPr>
            <a:spLocks noGrp="1" noChangeArrowheads="1"/>
          </p:cNvSpPr>
          <p:nvPr>
            <p:ph type="body" idx="1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/>
            <a:endParaRPr lang="en-US">
              <a:latin typeface="Times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168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Times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168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42BC10C-2AA9-704C-ABB9-39EFE9DBB729}" type="slidenum">
              <a:rPr lang="en-US" sz="1200">
                <a:latin typeface="Optima" charset="0"/>
              </a:rPr>
              <a:pPr eaLnBrk="1" hangingPunct="1"/>
              <a:t>55</a:t>
            </a:fld>
            <a:endParaRPr lang="en-US" sz="1200">
              <a:latin typeface="Optima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27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27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A9C9E37-5986-974F-BF38-E185FBCA055B}" type="slidenum">
              <a:rPr lang="en-US" sz="1200">
                <a:latin typeface="Calibri" charset="0"/>
              </a:rPr>
              <a:pPr eaLnBrk="1" hangingPunct="1"/>
              <a:t>58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9480CA-12A1-5F4F-9420-84776E456B5D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84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9480CA-12A1-5F4F-9420-84776E456B5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028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9480CA-12A1-5F4F-9420-84776E456B5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975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reads are relatively short (30 to 150 </a:t>
            </a:r>
            <a:r>
              <a:rPr lang="en-US" dirty="0" err="1" smtClean="0"/>
              <a:t>bp</a:t>
            </a:r>
            <a:r>
              <a:rPr lang="en-US" dirty="0" smtClean="0"/>
              <a:t>), making it hard to unambiguously assign them to a specific location in the genome, especially in the presence of sequencing errors and repeat sequences.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D04CBB-41C6-9848-8788-70E8C4D394B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590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sz="1200" dirty="0" smtClean="0"/>
              <a:t>Index effect</a:t>
            </a:r>
          </a:p>
          <a:p>
            <a:pPr>
              <a:buFont typeface="+mj-lt"/>
              <a:buAutoNum type="arabicPeriod"/>
            </a:pPr>
            <a:r>
              <a:rPr lang="en-US" sz="1200" dirty="0" smtClean="0"/>
              <a:t>Size selection</a:t>
            </a:r>
          </a:p>
          <a:p>
            <a:pPr>
              <a:buFont typeface="+mj-lt"/>
              <a:buAutoNum type="arabicPeriod"/>
            </a:pPr>
            <a:r>
              <a:rPr lang="en-US" sz="1200" dirty="0" smtClean="0"/>
              <a:t>PCR Amplification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9480CA-12A1-5F4F-9420-84776E456B5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173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9480CA-12A1-5F4F-9420-84776E456B5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572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9480CA-12A1-5F4F-9420-84776E456B5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373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9480CA-12A1-5F4F-9420-84776E456B5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9373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9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99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1F6D0A0-2EAE-324D-BB36-90FCDD974636}" type="slidenum">
              <a:rPr lang="en-US" sz="1200">
                <a:latin typeface="Calibri" charset="0"/>
              </a:rPr>
              <a:pPr eaLnBrk="1" hangingPunct="1"/>
              <a:t>45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4B316-1A35-8049-9FBD-D673E6A334AC}" type="datetime1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AB89-B125-9242-8DB3-C0D669061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8729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A753C-04C2-D24C-A751-93D221639852}" type="datetime1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AB89-B125-9242-8DB3-C0D669061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2756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3A349-51D8-144B-BD9B-261AD74FCC8C}" type="datetime1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AB89-B125-9242-8DB3-C0D669061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997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8B6013-1AC3-0948-8166-BC51C6DD13BF}" type="datetime1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AB89-B125-9242-8DB3-C0D669061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578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F170D7-A0E2-894C-9A7E-A7F528C5A738}" type="datetime1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AB89-B125-9242-8DB3-C0D669061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58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21AB46-6C15-5A4D-9151-B2B7A11419FC}" type="datetime1">
              <a:rPr lang="en-US" smtClean="0"/>
              <a:t>6/6/18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AB89-B125-9242-8DB3-C0D669061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92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42DEE-E5B9-F041-9E68-4B3D45ED27C6}" type="datetime1">
              <a:rPr lang="en-US" smtClean="0"/>
              <a:t>6/6/18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AB89-B125-9242-8DB3-C0D669061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574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8DA647-A7D0-5F44-82A4-D7D03B5B58BD}" type="datetime1">
              <a:rPr lang="en-US" smtClean="0"/>
              <a:t>6/6/18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AB89-B125-9242-8DB3-C0D669061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8687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F0991C-DE44-7240-B463-A7AC43009A44}" type="datetime1">
              <a:rPr lang="en-US" smtClean="0"/>
              <a:t>6/6/18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AB89-B125-9242-8DB3-C0D669061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84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32A34-105B-B640-90FB-3CF81F2BA02F}" type="datetime1">
              <a:rPr lang="en-US" smtClean="0"/>
              <a:t>6/6/18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AB89-B125-9242-8DB3-C0D669061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306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B7552D-F220-5541-AAFF-B33579C9EF22}" type="datetime1">
              <a:rPr lang="en-US" smtClean="0"/>
              <a:t>6/6/18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AB89-B125-9242-8DB3-C0D669061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9424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9D2D5-FB7E-1C4A-BFF3-46607BC33145}" type="datetime1">
              <a:rPr lang="en-US" smtClean="0"/>
              <a:t>6/6/18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3DAB89-B125-9242-8DB3-C0D669061AD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6615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hyperlink" Target="http://youtu.be/v8p4ph2MAvI" TargetMode="External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vimeo.com/36907534" TargetMode="External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Relationship Id="rId3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jpe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png"/><Relationship Id="rId8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227556"/>
            <a:ext cx="7772400" cy="1470025"/>
          </a:xfrm>
        </p:spPr>
        <p:txBody>
          <a:bodyPr/>
          <a:lstStyle/>
          <a:p>
            <a:r>
              <a:rPr lang="en-US" dirty="0" smtClean="0"/>
              <a:t>Design of RNA-</a:t>
            </a:r>
            <a:r>
              <a:rPr lang="en-US" dirty="0" err="1" smtClean="0"/>
              <a:t>Seq</a:t>
            </a:r>
            <a:r>
              <a:rPr lang="en-US" dirty="0" smtClean="0"/>
              <a:t> and Result Interpretation (I)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267908"/>
            <a:ext cx="6400800" cy="286336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Sanzhen Liu</a:t>
            </a:r>
          </a:p>
          <a:p>
            <a:r>
              <a:rPr lang="en-US" sz="2400" dirty="0" smtClean="0"/>
              <a:t>Department of Plant Pathology</a:t>
            </a:r>
          </a:p>
          <a:p>
            <a:r>
              <a:rPr lang="en-US" sz="2400" dirty="0" smtClean="0"/>
              <a:t>Kansas State University</a:t>
            </a:r>
          </a:p>
          <a:p>
            <a:r>
              <a:rPr lang="en-US" sz="2400" dirty="0" smtClean="0"/>
              <a:t>@K-State IGF RNA-</a:t>
            </a:r>
            <a:r>
              <a:rPr lang="en-US" sz="2400" dirty="0" err="1" smtClean="0"/>
              <a:t>Seq</a:t>
            </a:r>
            <a:r>
              <a:rPr lang="en-US" sz="2400" dirty="0" smtClean="0"/>
              <a:t> </a:t>
            </a:r>
            <a:r>
              <a:rPr lang="en-US" sz="2400" dirty="0"/>
              <a:t>Workshop (PLPTH885)</a:t>
            </a:r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6/</a:t>
            </a:r>
            <a:r>
              <a:rPr lang="en-US" sz="2400" dirty="0"/>
              <a:t>7</a:t>
            </a:r>
            <a:r>
              <a:rPr lang="en-US" sz="2400" dirty="0" smtClean="0"/>
              <a:t>/2018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AB89-B125-9242-8DB3-C0D669061AD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31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6400" y="369834"/>
            <a:ext cx="1612900" cy="3937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total RNA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06400" y="1031645"/>
            <a:ext cx="1612900" cy="393700"/>
          </a:xfrm>
          <a:prstGeom prst="rect">
            <a:avLst/>
          </a:prstGeom>
          <a:solidFill>
            <a:srgbClr val="FCD5B5"/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mRNA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06400" y="1693456"/>
            <a:ext cx="1612900" cy="393700"/>
          </a:xfrm>
          <a:prstGeom prst="rect">
            <a:avLst/>
          </a:prstGeom>
          <a:solidFill>
            <a:srgbClr val="FCD5B5"/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DNA library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6400" y="2355267"/>
            <a:ext cx="1612900" cy="393700"/>
          </a:xfrm>
          <a:prstGeom prst="rect">
            <a:avLst/>
          </a:prstGeom>
          <a:solidFill>
            <a:srgbClr val="FCD5B5"/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sequencing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6400" y="3017078"/>
            <a:ext cx="1612900" cy="3937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</a:t>
            </a:r>
            <a:r>
              <a:rPr lang="en-US" sz="2000" dirty="0" smtClean="0">
                <a:solidFill>
                  <a:schemeClr val="tx1"/>
                </a:solidFill>
              </a:rPr>
              <a:t>eads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06400" y="3678889"/>
            <a:ext cx="1612900" cy="3937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lignment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6400" y="4340700"/>
            <a:ext cx="1612900" cy="393700"/>
          </a:xfrm>
          <a:prstGeom prst="rect">
            <a:avLst/>
          </a:prstGeom>
          <a:solidFill>
            <a:srgbClr val="CCC1DA"/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read counts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6400" y="5002511"/>
            <a:ext cx="1612900" cy="3937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statistical test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6400" y="5664322"/>
            <a:ext cx="1612900" cy="393700"/>
          </a:xfrm>
          <a:prstGeom prst="rect">
            <a:avLst/>
          </a:prstGeom>
          <a:solidFill>
            <a:srgbClr val="D7E4BD"/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q-values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6400" y="6326134"/>
            <a:ext cx="1612900" cy="393700"/>
          </a:xfrm>
          <a:prstGeom prst="rect">
            <a:avLst/>
          </a:prstGeom>
          <a:solidFill>
            <a:srgbClr val="D7E4BD"/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significance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4" name="Straight Arrow Connector 13"/>
          <p:cNvCxnSpPr>
            <a:stCxn id="2" idx="2"/>
            <a:endCxn id="4" idx="0"/>
          </p:cNvCxnSpPr>
          <p:nvPr/>
        </p:nvCxnSpPr>
        <p:spPr>
          <a:xfrm>
            <a:off x="1212850" y="763534"/>
            <a:ext cx="0" cy="26811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2"/>
            <a:endCxn id="5" idx="0"/>
          </p:cNvCxnSpPr>
          <p:nvPr/>
        </p:nvCxnSpPr>
        <p:spPr>
          <a:xfrm>
            <a:off x="1212850" y="1425345"/>
            <a:ext cx="0" cy="26811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2"/>
            <a:endCxn id="6" idx="0"/>
          </p:cNvCxnSpPr>
          <p:nvPr/>
        </p:nvCxnSpPr>
        <p:spPr>
          <a:xfrm>
            <a:off x="1212850" y="2087156"/>
            <a:ext cx="0" cy="26811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2"/>
            <a:endCxn id="7" idx="0"/>
          </p:cNvCxnSpPr>
          <p:nvPr/>
        </p:nvCxnSpPr>
        <p:spPr>
          <a:xfrm>
            <a:off x="1212850" y="2748967"/>
            <a:ext cx="0" cy="26811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2"/>
            <a:endCxn id="8" idx="0"/>
          </p:cNvCxnSpPr>
          <p:nvPr/>
        </p:nvCxnSpPr>
        <p:spPr>
          <a:xfrm>
            <a:off x="1212850" y="3410778"/>
            <a:ext cx="0" cy="26811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2"/>
            <a:endCxn id="9" idx="0"/>
          </p:cNvCxnSpPr>
          <p:nvPr/>
        </p:nvCxnSpPr>
        <p:spPr>
          <a:xfrm>
            <a:off x="1212850" y="4072589"/>
            <a:ext cx="0" cy="26811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10" idx="0"/>
          </p:cNvCxnSpPr>
          <p:nvPr/>
        </p:nvCxnSpPr>
        <p:spPr>
          <a:xfrm>
            <a:off x="1212850" y="4734400"/>
            <a:ext cx="0" cy="26811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2"/>
            <a:endCxn id="11" idx="0"/>
          </p:cNvCxnSpPr>
          <p:nvPr/>
        </p:nvCxnSpPr>
        <p:spPr>
          <a:xfrm>
            <a:off x="1212850" y="5396211"/>
            <a:ext cx="0" cy="26811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2"/>
            <a:endCxn id="12" idx="0"/>
          </p:cNvCxnSpPr>
          <p:nvPr/>
        </p:nvCxnSpPr>
        <p:spPr>
          <a:xfrm>
            <a:off x="1212850" y="6058022"/>
            <a:ext cx="0" cy="268112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itle 48"/>
          <p:cNvSpPr>
            <a:spLocks noGrp="1"/>
          </p:cNvSpPr>
          <p:nvPr>
            <p:ph type="title" idx="4294967295"/>
          </p:nvPr>
        </p:nvSpPr>
        <p:spPr>
          <a:xfrm>
            <a:off x="3282950" y="85727"/>
            <a:ext cx="5511800" cy="677808"/>
          </a:xfrm>
        </p:spPr>
        <p:txBody>
          <a:bodyPr>
            <a:normAutofit/>
          </a:bodyPr>
          <a:lstStyle/>
          <a:p>
            <a:r>
              <a:rPr lang="en-US" sz="3200" dirty="0"/>
              <a:t>RNA to sequencing reads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616" y="935022"/>
            <a:ext cx="5648635" cy="512299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3143250" y="6314968"/>
            <a:ext cx="394615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labome.com</a:t>
            </a:r>
            <a:r>
              <a:rPr lang="en-US" sz="1000" dirty="0"/>
              <a:t>/method/RNA-</a:t>
            </a:r>
            <a:r>
              <a:rPr lang="en-US" sz="1000" dirty="0" err="1"/>
              <a:t>seq</a:t>
            </a:r>
            <a:r>
              <a:rPr lang="en-US" sz="1000" dirty="0"/>
              <a:t>-Using-Next-Generation-</a:t>
            </a:r>
            <a:r>
              <a:rPr lang="en-US" sz="1000" dirty="0" err="1"/>
              <a:t>Sequencing.html</a:t>
            </a:r>
            <a:endParaRPr lang="en-US" sz="1000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AB89-B125-9242-8DB3-C0D669061AD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0543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6400" y="369834"/>
            <a:ext cx="1612900" cy="3937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rgbClr val="BFBFBF"/>
                </a:solidFill>
              </a:rPr>
              <a:t>total RNA</a:t>
            </a:r>
            <a:endParaRPr lang="en-US" sz="2000" dirty="0">
              <a:solidFill>
                <a:srgbClr val="BFBFB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06400" y="1031645"/>
            <a:ext cx="1612900" cy="393700"/>
          </a:xfrm>
          <a:prstGeom prst="rect">
            <a:avLst/>
          </a:prstGeom>
          <a:solidFill>
            <a:srgbClr val="FCD5B5"/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rgbClr val="BFBFBF"/>
                </a:solidFill>
              </a:rPr>
              <a:t>mRNA</a:t>
            </a:r>
            <a:endParaRPr lang="en-US" sz="2000" dirty="0">
              <a:solidFill>
                <a:srgbClr val="BFBFB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06400" y="1693456"/>
            <a:ext cx="1612900" cy="393700"/>
          </a:xfrm>
          <a:prstGeom prst="rect">
            <a:avLst/>
          </a:prstGeom>
          <a:solidFill>
            <a:srgbClr val="FCD5B5"/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rgbClr val="BFBFBF"/>
                </a:solidFill>
              </a:rPr>
              <a:t>DNA library</a:t>
            </a:r>
            <a:endParaRPr lang="en-US" sz="2000" dirty="0">
              <a:solidFill>
                <a:srgbClr val="BFBFB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6400" y="2355267"/>
            <a:ext cx="1612900" cy="393700"/>
          </a:xfrm>
          <a:prstGeom prst="rect">
            <a:avLst/>
          </a:prstGeom>
          <a:solidFill>
            <a:srgbClr val="FCD5B5"/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rgbClr val="BFBFBF"/>
                </a:solidFill>
              </a:rPr>
              <a:t>sequencing</a:t>
            </a:r>
            <a:endParaRPr lang="en-US" sz="2000" dirty="0">
              <a:solidFill>
                <a:srgbClr val="BFBFB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6400" y="3017078"/>
            <a:ext cx="1612900" cy="393700"/>
          </a:xfrm>
          <a:prstGeom prst="rect">
            <a:avLst/>
          </a:prstGeom>
          <a:solidFill>
            <a:srgbClr val="FCD5B5"/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</a:t>
            </a:r>
            <a:r>
              <a:rPr lang="en-US" sz="2000" dirty="0" smtClean="0">
                <a:solidFill>
                  <a:schemeClr val="tx1"/>
                </a:solidFill>
              </a:rPr>
              <a:t>eads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06400" y="3678889"/>
            <a:ext cx="1612900" cy="3937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</a:t>
            </a:r>
            <a:r>
              <a:rPr lang="en-US" sz="2000" dirty="0" smtClean="0">
                <a:solidFill>
                  <a:schemeClr val="tx1"/>
                </a:solidFill>
              </a:rPr>
              <a:t>lignment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6400" y="4340700"/>
            <a:ext cx="1612900" cy="393700"/>
          </a:xfrm>
          <a:prstGeom prst="rect">
            <a:avLst/>
          </a:prstGeom>
          <a:solidFill>
            <a:srgbClr val="CCC1DA"/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read counts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6400" y="5002511"/>
            <a:ext cx="1612900" cy="3937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statistical test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6400" y="5664322"/>
            <a:ext cx="1612900" cy="393700"/>
          </a:xfrm>
          <a:prstGeom prst="rect">
            <a:avLst/>
          </a:prstGeom>
          <a:solidFill>
            <a:srgbClr val="D7E4BD"/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q-values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6400" y="6326134"/>
            <a:ext cx="1612900" cy="393700"/>
          </a:xfrm>
          <a:prstGeom prst="rect">
            <a:avLst/>
          </a:prstGeom>
          <a:solidFill>
            <a:srgbClr val="D7E4BD"/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significance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4" name="Straight Arrow Connector 13"/>
          <p:cNvCxnSpPr>
            <a:stCxn id="2" idx="2"/>
            <a:endCxn id="4" idx="0"/>
          </p:cNvCxnSpPr>
          <p:nvPr/>
        </p:nvCxnSpPr>
        <p:spPr>
          <a:xfrm>
            <a:off x="1212850" y="763534"/>
            <a:ext cx="0" cy="26811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2"/>
            <a:endCxn id="5" idx="0"/>
          </p:cNvCxnSpPr>
          <p:nvPr/>
        </p:nvCxnSpPr>
        <p:spPr>
          <a:xfrm>
            <a:off x="1212850" y="1425345"/>
            <a:ext cx="0" cy="26811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2"/>
            <a:endCxn id="6" idx="0"/>
          </p:cNvCxnSpPr>
          <p:nvPr/>
        </p:nvCxnSpPr>
        <p:spPr>
          <a:xfrm>
            <a:off x="1212850" y="2087156"/>
            <a:ext cx="0" cy="26811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2"/>
            <a:endCxn id="7" idx="0"/>
          </p:cNvCxnSpPr>
          <p:nvPr/>
        </p:nvCxnSpPr>
        <p:spPr>
          <a:xfrm>
            <a:off x="1212850" y="2748967"/>
            <a:ext cx="0" cy="26811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2"/>
            <a:endCxn id="8" idx="0"/>
          </p:cNvCxnSpPr>
          <p:nvPr/>
        </p:nvCxnSpPr>
        <p:spPr>
          <a:xfrm>
            <a:off x="1212850" y="3410778"/>
            <a:ext cx="0" cy="26811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2"/>
            <a:endCxn id="9" idx="0"/>
          </p:cNvCxnSpPr>
          <p:nvPr/>
        </p:nvCxnSpPr>
        <p:spPr>
          <a:xfrm>
            <a:off x="1212850" y="4072589"/>
            <a:ext cx="0" cy="26811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10" idx="0"/>
          </p:cNvCxnSpPr>
          <p:nvPr/>
        </p:nvCxnSpPr>
        <p:spPr>
          <a:xfrm>
            <a:off x="1212850" y="4734400"/>
            <a:ext cx="0" cy="26811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2"/>
            <a:endCxn id="11" idx="0"/>
          </p:cNvCxnSpPr>
          <p:nvPr/>
        </p:nvCxnSpPr>
        <p:spPr>
          <a:xfrm>
            <a:off x="1212850" y="5396211"/>
            <a:ext cx="0" cy="26811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2"/>
            <a:endCxn id="12" idx="0"/>
          </p:cNvCxnSpPr>
          <p:nvPr/>
        </p:nvCxnSpPr>
        <p:spPr>
          <a:xfrm>
            <a:off x="1212850" y="6058022"/>
            <a:ext cx="0" cy="268112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itle 48"/>
          <p:cNvSpPr>
            <a:spLocks noGrp="1"/>
          </p:cNvSpPr>
          <p:nvPr>
            <p:ph type="title" idx="4294967295"/>
          </p:nvPr>
        </p:nvSpPr>
        <p:spPr>
          <a:xfrm>
            <a:off x="3282950" y="85727"/>
            <a:ext cx="5511800" cy="677808"/>
          </a:xfrm>
        </p:spPr>
        <p:txBody>
          <a:bodyPr>
            <a:normAutofit/>
          </a:bodyPr>
          <a:lstStyle/>
          <a:p>
            <a:r>
              <a:rPr lang="en-US" altLang="zh-CN" sz="3200" dirty="0" smtClean="0"/>
              <a:t>R</a:t>
            </a:r>
            <a:r>
              <a:rPr lang="en-US" sz="3200" dirty="0" smtClean="0"/>
              <a:t>eads </a:t>
            </a:r>
            <a:r>
              <a:rPr lang="en-US" sz="3200" dirty="0"/>
              <a:t>to read counts per gene </a:t>
            </a:r>
          </a:p>
        </p:txBody>
      </p:sp>
      <p:sp>
        <p:nvSpPr>
          <p:cNvPr id="26" name="Rectangle 25"/>
          <p:cNvSpPr/>
          <p:nvPr/>
        </p:nvSpPr>
        <p:spPr>
          <a:xfrm flipV="1">
            <a:off x="3841281" y="1125805"/>
            <a:ext cx="1083734" cy="1296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 flipV="1">
            <a:off x="4925015" y="1125804"/>
            <a:ext cx="651933" cy="12968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 flipV="1">
            <a:off x="5576948" y="1125872"/>
            <a:ext cx="711200" cy="1313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 flipV="1">
            <a:off x="6288148" y="1125922"/>
            <a:ext cx="431800" cy="1294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 flipV="1">
            <a:off x="6719948" y="1125803"/>
            <a:ext cx="558801" cy="12709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 flipV="1">
            <a:off x="7710549" y="1125871"/>
            <a:ext cx="711200" cy="12957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 flipV="1">
            <a:off x="7278749" y="1125922"/>
            <a:ext cx="431800" cy="1294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 flipV="1">
            <a:off x="4360588" y="2038429"/>
            <a:ext cx="1083734" cy="1296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 flipV="1">
            <a:off x="5440089" y="2038428"/>
            <a:ext cx="711200" cy="12968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 flipV="1">
            <a:off x="6136777" y="2038429"/>
            <a:ext cx="558801" cy="13126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 flipV="1">
            <a:off x="6691345" y="2038429"/>
            <a:ext cx="711200" cy="1312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Parallelogram 37"/>
          <p:cNvSpPr/>
          <p:nvPr/>
        </p:nvSpPr>
        <p:spPr>
          <a:xfrm flipH="1">
            <a:off x="3841277" y="1270146"/>
            <a:ext cx="1574801" cy="755584"/>
          </a:xfrm>
          <a:prstGeom prst="parallelogram">
            <a:avLst>
              <a:gd name="adj" fmla="val 67858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Parallelogram 38"/>
          <p:cNvSpPr/>
          <p:nvPr/>
        </p:nvSpPr>
        <p:spPr>
          <a:xfrm>
            <a:off x="5431624" y="1265870"/>
            <a:ext cx="856524" cy="759859"/>
          </a:xfrm>
          <a:prstGeom prst="parallelogram">
            <a:avLst>
              <a:gd name="adj" fmla="val 19208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Parallelogram 39"/>
          <p:cNvSpPr/>
          <p:nvPr/>
        </p:nvSpPr>
        <p:spPr>
          <a:xfrm>
            <a:off x="6151289" y="1263952"/>
            <a:ext cx="1127460" cy="761777"/>
          </a:xfrm>
          <a:prstGeom prst="parallelogram">
            <a:avLst>
              <a:gd name="adj" fmla="val 7338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Parallelogram 40"/>
          <p:cNvSpPr/>
          <p:nvPr/>
        </p:nvSpPr>
        <p:spPr>
          <a:xfrm>
            <a:off x="6712510" y="1270146"/>
            <a:ext cx="1692303" cy="760709"/>
          </a:xfrm>
          <a:prstGeom prst="parallelogram">
            <a:avLst>
              <a:gd name="adj" fmla="val 13084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4112214" y="808565"/>
            <a:ext cx="642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exon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4875356" y="808565"/>
            <a:ext cx="759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intron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92" name="Group 91"/>
          <p:cNvGrpSpPr/>
          <p:nvPr/>
        </p:nvGrpSpPr>
        <p:grpSpPr>
          <a:xfrm>
            <a:off x="4360588" y="2362151"/>
            <a:ext cx="3041957" cy="0"/>
            <a:chOff x="4135604" y="2476500"/>
            <a:chExt cx="3041957" cy="0"/>
          </a:xfrm>
        </p:grpSpPr>
        <p:cxnSp>
          <p:nvCxnSpPr>
            <p:cNvPr id="23" name="Straight Connector 22"/>
            <p:cNvCxnSpPr/>
            <p:nvPr/>
          </p:nvCxnSpPr>
          <p:spPr>
            <a:xfrm>
              <a:off x="4135604" y="2476500"/>
              <a:ext cx="546100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4759568" y="2476500"/>
              <a:ext cx="431526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5270500" y="2476500"/>
              <a:ext cx="640082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5942332" y="2476500"/>
              <a:ext cx="611264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6631461" y="2476500"/>
              <a:ext cx="546100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/>
          <p:cNvGrpSpPr/>
          <p:nvPr/>
        </p:nvGrpSpPr>
        <p:grpSpPr>
          <a:xfrm>
            <a:off x="4430438" y="2510123"/>
            <a:ext cx="2870507" cy="0"/>
            <a:chOff x="4205454" y="2578100"/>
            <a:chExt cx="2870507" cy="0"/>
          </a:xfrm>
        </p:grpSpPr>
        <p:cxnSp>
          <p:nvCxnSpPr>
            <p:cNvPr id="52" name="Straight Connector 51"/>
            <p:cNvCxnSpPr/>
            <p:nvPr/>
          </p:nvCxnSpPr>
          <p:spPr>
            <a:xfrm>
              <a:off x="4205454" y="2578100"/>
              <a:ext cx="546100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4797668" y="2578100"/>
              <a:ext cx="546100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5396232" y="2578100"/>
              <a:ext cx="546100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6001146" y="2578100"/>
              <a:ext cx="546100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6599711" y="2578100"/>
              <a:ext cx="476250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0" name="Group 89"/>
          <p:cNvGrpSpPr/>
          <p:nvPr/>
        </p:nvGrpSpPr>
        <p:grpSpPr>
          <a:xfrm>
            <a:off x="4543075" y="2658095"/>
            <a:ext cx="2734133" cy="0"/>
            <a:chOff x="4318091" y="2673350"/>
            <a:chExt cx="2734133" cy="0"/>
          </a:xfrm>
        </p:grpSpPr>
        <p:cxnSp>
          <p:nvCxnSpPr>
            <p:cNvPr id="57" name="Straight Connector 56"/>
            <p:cNvCxnSpPr/>
            <p:nvPr/>
          </p:nvCxnSpPr>
          <p:spPr>
            <a:xfrm>
              <a:off x="4318091" y="2673350"/>
              <a:ext cx="546100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4903955" y="2673350"/>
              <a:ext cx="546100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08869" y="2673350"/>
              <a:ext cx="546100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101083" y="2673350"/>
              <a:ext cx="452513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6599711" y="2673350"/>
              <a:ext cx="452513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 88"/>
          <p:cNvGrpSpPr/>
          <p:nvPr/>
        </p:nvGrpSpPr>
        <p:grpSpPr>
          <a:xfrm>
            <a:off x="4726139" y="2806068"/>
            <a:ext cx="2420345" cy="0"/>
            <a:chOff x="4501155" y="2920417"/>
            <a:chExt cx="2420345" cy="0"/>
          </a:xfrm>
        </p:grpSpPr>
        <p:cxnSp>
          <p:nvCxnSpPr>
            <p:cNvPr id="65" name="Straight Connector 64"/>
            <p:cNvCxnSpPr/>
            <p:nvPr/>
          </p:nvCxnSpPr>
          <p:spPr>
            <a:xfrm>
              <a:off x="4501155" y="2920417"/>
              <a:ext cx="546100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5087019" y="2920417"/>
              <a:ext cx="546100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5691933" y="2920417"/>
              <a:ext cx="546100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6284147" y="2920417"/>
              <a:ext cx="637353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1" name="TextBox 70"/>
          <p:cNvSpPr txBox="1"/>
          <p:nvPr/>
        </p:nvSpPr>
        <p:spPr>
          <a:xfrm>
            <a:off x="2846706" y="2308170"/>
            <a:ext cx="11778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1. reads</a:t>
            </a:r>
            <a:endParaRPr lang="en-US" sz="2400" dirty="0"/>
          </a:p>
        </p:txBody>
      </p:sp>
      <p:sp>
        <p:nvSpPr>
          <p:cNvPr id="72" name="Rectangle 71"/>
          <p:cNvSpPr/>
          <p:nvPr/>
        </p:nvSpPr>
        <p:spPr>
          <a:xfrm flipV="1">
            <a:off x="4060616" y="4170786"/>
            <a:ext cx="1083734" cy="1296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 flipV="1">
            <a:off x="5144350" y="4170785"/>
            <a:ext cx="651933" cy="12968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 flipV="1">
            <a:off x="5796283" y="4170853"/>
            <a:ext cx="711200" cy="1313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 flipV="1">
            <a:off x="6507483" y="4170903"/>
            <a:ext cx="431800" cy="1294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/>
          <p:cNvSpPr/>
          <p:nvPr/>
        </p:nvSpPr>
        <p:spPr>
          <a:xfrm flipV="1">
            <a:off x="6939283" y="4170784"/>
            <a:ext cx="558801" cy="12709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 flipV="1">
            <a:off x="7929884" y="4170852"/>
            <a:ext cx="711200" cy="12957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/>
          <p:cNvSpPr/>
          <p:nvPr/>
        </p:nvSpPr>
        <p:spPr>
          <a:xfrm flipV="1">
            <a:off x="7498084" y="4170903"/>
            <a:ext cx="431800" cy="1294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/>
          <p:nvPr/>
        </p:nvCxnSpPr>
        <p:spPr>
          <a:xfrm>
            <a:off x="4143166" y="3727450"/>
            <a:ext cx="546100" cy="0"/>
          </a:xfrm>
          <a:prstGeom prst="line">
            <a:avLst/>
          </a:prstGeom>
          <a:ln w="57150" cmpd="sng">
            <a:solidFill>
              <a:srgbClr val="37609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5250183" y="3727450"/>
            <a:ext cx="566307" cy="0"/>
          </a:xfrm>
          <a:prstGeom prst="line">
            <a:avLst/>
          </a:prstGeom>
          <a:ln w="57150" cmpd="sng">
            <a:solidFill>
              <a:srgbClr val="37609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Parallelogram 92"/>
          <p:cNvSpPr/>
          <p:nvPr/>
        </p:nvSpPr>
        <p:spPr>
          <a:xfrm>
            <a:off x="4842328" y="3778250"/>
            <a:ext cx="701222" cy="367229"/>
          </a:xfrm>
          <a:prstGeom prst="parallelogram">
            <a:avLst>
              <a:gd name="adj" fmla="val 110854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Parallelogram 93"/>
          <p:cNvSpPr/>
          <p:nvPr/>
        </p:nvSpPr>
        <p:spPr>
          <a:xfrm flipH="1">
            <a:off x="5543548" y="3778250"/>
            <a:ext cx="549610" cy="367229"/>
          </a:xfrm>
          <a:prstGeom prst="parallelogram">
            <a:avLst>
              <a:gd name="adj" fmla="val 72812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/>
          <p:cNvSpPr txBox="1"/>
          <p:nvPr/>
        </p:nvSpPr>
        <p:spPr>
          <a:xfrm>
            <a:off x="2846706" y="3059668"/>
            <a:ext cx="5105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2. alignment to the reference genome</a:t>
            </a:r>
            <a:endParaRPr lang="en-US" sz="2400" dirty="0"/>
          </a:p>
        </p:txBody>
      </p:sp>
      <p:sp>
        <p:nvSpPr>
          <p:cNvPr id="99" name="Parallelogram 98"/>
          <p:cNvSpPr/>
          <p:nvPr/>
        </p:nvSpPr>
        <p:spPr>
          <a:xfrm>
            <a:off x="4143167" y="3778250"/>
            <a:ext cx="546100" cy="367229"/>
          </a:xfrm>
          <a:prstGeom prst="parallelogram">
            <a:avLst>
              <a:gd name="adj" fmla="val 0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/>
          <p:cNvSpPr txBox="1"/>
          <p:nvPr/>
        </p:nvSpPr>
        <p:spPr>
          <a:xfrm>
            <a:off x="2415545" y="5219306"/>
            <a:ext cx="19930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3. </a:t>
            </a:r>
            <a:r>
              <a:rPr lang="en-US" sz="2400" b="1" dirty="0" smtClean="0">
                <a:solidFill>
                  <a:srgbClr val="FF0000"/>
                </a:solidFill>
              </a:rPr>
              <a:t>read counts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2703367" y="5689890"/>
            <a:ext cx="5236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 = 19 if all reads can be confidently mapped to the reference genome</a:t>
            </a:r>
            <a:endParaRPr lang="en-US" sz="2000" dirty="0"/>
          </a:p>
        </p:txBody>
      </p:sp>
      <p:sp>
        <p:nvSpPr>
          <p:cNvPr id="102" name="TextBox 101"/>
          <p:cNvSpPr txBox="1"/>
          <p:nvPr/>
        </p:nvSpPr>
        <p:spPr>
          <a:xfrm>
            <a:off x="2703367" y="4406818"/>
            <a:ext cx="57167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An </a:t>
            </a:r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</a:rPr>
              <a:t>intron-aware </a:t>
            </a:r>
            <a:r>
              <a:rPr lang="en-US" sz="2000" dirty="0" smtClean="0"/>
              <a:t>aligner is important for RNA-</a:t>
            </a:r>
            <a:r>
              <a:rPr lang="en-US" sz="2000" dirty="0" err="1" smtClean="0"/>
              <a:t>Seq</a:t>
            </a:r>
            <a:r>
              <a:rPr lang="en-US" sz="2000" dirty="0" smtClean="0"/>
              <a:t> reads alignment (e.g., </a:t>
            </a:r>
            <a:r>
              <a:rPr lang="en-US" sz="2000" dirty="0" err="1" smtClean="0"/>
              <a:t>Tophat</a:t>
            </a:r>
            <a:r>
              <a:rPr lang="en-US" sz="2000" dirty="0" smtClean="0"/>
              <a:t>, STAR, and GSNAP)</a:t>
            </a:r>
            <a:endParaRPr lang="en-US" sz="2000" dirty="0"/>
          </a:p>
        </p:txBody>
      </p:sp>
      <p:sp>
        <p:nvSpPr>
          <p:cNvPr id="103" name="TextBox 102"/>
          <p:cNvSpPr txBox="1"/>
          <p:nvPr/>
        </p:nvSpPr>
        <p:spPr>
          <a:xfrm>
            <a:off x="5880429" y="3530600"/>
            <a:ext cx="1058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split read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AB89-B125-9242-8DB3-C0D669061ADA}" type="slidenum">
              <a:rPr lang="en-US" smtClean="0"/>
              <a:t>11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104155" y="4011699"/>
            <a:ext cx="1957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Reference genome</a:t>
            </a:r>
          </a:p>
        </p:txBody>
      </p:sp>
    </p:spTree>
    <p:extLst>
      <p:ext uri="{BB962C8B-B14F-4D97-AF65-F5344CB8AC3E}">
        <p14:creationId xmlns:p14="http://schemas.microsoft.com/office/powerpoint/2010/main" val="18419413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flipV="1">
            <a:off x="2531533" y="2874016"/>
            <a:ext cx="4436534" cy="129563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651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Alignment issues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1766" y="1355242"/>
            <a:ext cx="6951133" cy="416925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Repeats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r>
              <a:rPr lang="en-US" sz="2400" dirty="0" smtClean="0"/>
              <a:t>Sequencing errors</a:t>
            </a:r>
          </a:p>
          <a:p>
            <a:r>
              <a:rPr lang="en-US" sz="2400" dirty="0" smtClean="0"/>
              <a:t>Polymorphisms (reference and sequenced sample)</a:t>
            </a:r>
          </a:p>
          <a:p>
            <a:r>
              <a:rPr lang="en-US" sz="2400" dirty="0" smtClean="0"/>
              <a:t>Quality of reference genomes (</a:t>
            </a:r>
            <a:r>
              <a:rPr lang="en-US" sz="2400" dirty="0" err="1" smtClean="0"/>
              <a:t>mis</a:t>
            </a:r>
            <a:r>
              <a:rPr lang="en-US" sz="2400" dirty="0" smtClean="0"/>
              <a:t>-assembly and incomplete genome) 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 flipV="1">
            <a:off x="2717801" y="2873896"/>
            <a:ext cx="1041400" cy="12968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 flipV="1">
            <a:off x="5499100" y="2873894"/>
            <a:ext cx="927100" cy="129684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/>
          <p:cNvCxnSpPr/>
          <p:nvPr/>
        </p:nvCxnSpPr>
        <p:spPr>
          <a:xfrm>
            <a:off x="4244040" y="2430563"/>
            <a:ext cx="615827" cy="0"/>
          </a:xfrm>
          <a:prstGeom prst="line">
            <a:avLst/>
          </a:prstGeom>
          <a:ln w="57150" cmpd="sng">
            <a:solidFill>
              <a:schemeClr val="accent5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Parallelogram 12"/>
          <p:cNvSpPr/>
          <p:nvPr/>
        </p:nvSpPr>
        <p:spPr>
          <a:xfrm>
            <a:off x="2971800" y="2481363"/>
            <a:ext cx="1888066" cy="367229"/>
          </a:xfrm>
          <a:prstGeom prst="parallelogram">
            <a:avLst>
              <a:gd name="adj" fmla="val 34292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/>
          <p:cNvSpPr/>
          <p:nvPr/>
        </p:nvSpPr>
        <p:spPr>
          <a:xfrm flipH="1">
            <a:off x="4244039" y="2481363"/>
            <a:ext cx="1945089" cy="367229"/>
          </a:xfrm>
          <a:prstGeom prst="parallelogram">
            <a:avLst>
              <a:gd name="adj" fmla="val 37484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197562" y="2185030"/>
            <a:ext cx="70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reads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910630" y="2738058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210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270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Solutions to mitigate problems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464" y="4616989"/>
            <a:ext cx="7035802" cy="56245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Tolerance of mismatches or gaps for each alignment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389464" y="2842372"/>
            <a:ext cx="4538133" cy="45747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Longer reads or Paired-end reads</a:t>
            </a:r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389464" y="1021901"/>
            <a:ext cx="4538133" cy="4574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Unique mapped reads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 flipV="1">
            <a:off x="1210732" y="2251834"/>
            <a:ext cx="6214534" cy="129564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 flipV="1">
            <a:off x="1515533" y="2251713"/>
            <a:ext cx="1063351" cy="126999"/>
          </a:xfrm>
          <a:prstGeom prst="rect">
            <a:avLst/>
          </a:prstGeom>
          <a:solidFill>
            <a:srgbClr val="953735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4207933" y="2251714"/>
            <a:ext cx="889000" cy="129684"/>
          </a:xfrm>
          <a:prstGeom prst="rect">
            <a:avLst/>
          </a:prstGeom>
          <a:solidFill>
            <a:srgbClr val="953735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5566541" y="1825944"/>
            <a:ext cx="546100" cy="0"/>
          </a:xfrm>
          <a:prstGeom prst="line">
            <a:avLst/>
          </a:prstGeom>
          <a:ln w="57150" cmpd="sng">
            <a:solidFill>
              <a:srgbClr val="37609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923239" y="1808381"/>
            <a:ext cx="615827" cy="0"/>
          </a:xfrm>
          <a:prstGeom prst="line">
            <a:avLst/>
          </a:prstGeom>
          <a:ln w="57150" cmpd="sng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Parallelogram 12"/>
          <p:cNvSpPr/>
          <p:nvPr/>
        </p:nvSpPr>
        <p:spPr>
          <a:xfrm>
            <a:off x="1650999" y="1859181"/>
            <a:ext cx="1888066" cy="367229"/>
          </a:xfrm>
          <a:prstGeom prst="parallelogram">
            <a:avLst>
              <a:gd name="adj" fmla="val 34292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/>
          <p:cNvSpPr/>
          <p:nvPr/>
        </p:nvSpPr>
        <p:spPr>
          <a:xfrm flipH="1">
            <a:off x="2923238" y="1859181"/>
            <a:ext cx="1945089" cy="367229"/>
          </a:xfrm>
          <a:prstGeom prst="parallelogram">
            <a:avLst>
              <a:gd name="adj" fmla="val 37484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876761" y="1562848"/>
            <a:ext cx="7021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reads</a:t>
            </a:r>
            <a:endParaRPr lang="en-US" dirty="0"/>
          </a:p>
        </p:txBody>
      </p:sp>
      <p:sp>
        <p:nvSpPr>
          <p:cNvPr id="16" name="Parallelogram 15"/>
          <p:cNvSpPr/>
          <p:nvPr/>
        </p:nvSpPr>
        <p:spPr>
          <a:xfrm flipH="1">
            <a:off x="5566827" y="1859810"/>
            <a:ext cx="545814" cy="367229"/>
          </a:xfrm>
          <a:prstGeom prst="parallelogram">
            <a:avLst>
              <a:gd name="adj" fmla="val 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flipV="1">
            <a:off x="5566827" y="2249029"/>
            <a:ext cx="545814" cy="129683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647266" y="1434904"/>
            <a:ext cx="364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✓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049643" y="1434904"/>
            <a:ext cx="338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9829" y="211587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Ref</a:t>
            </a:r>
            <a:endParaRPr lang="en-US" dirty="0"/>
          </a:p>
        </p:txBody>
      </p:sp>
      <p:grpSp>
        <p:nvGrpSpPr>
          <p:cNvPr id="57" name="Group 56"/>
          <p:cNvGrpSpPr/>
          <p:nvPr/>
        </p:nvGrpSpPr>
        <p:grpSpPr>
          <a:xfrm>
            <a:off x="528439" y="3310061"/>
            <a:ext cx="7032293" cy="978538"/>
            <a:chOff x="528439" y="3363015"/>
            <a:chExt cx="7032293" cy="978538"/>
          </a:xfrm>
        </p:grpSpPr>
        <p:sp>
          <p:nvSpPr>
            <p:cNvPr id="21" name="Rectangle 20"/>
            <p:cNvSpPr/>
            <p:nvPr/>
          </p:nvSpPr>
          <p:spPr>
            <a:xfrm flipV="1">
              <a:off x="1346198" y="4108179"/>
              <a:ext cx="6214534" cy="129564"/>
            </a:xfrm>
            <a:prstGeom prst="rect">
              <a:avLst/>
            </a:prstGeom>
            <a:solidFill>
              <a:srgbClr val="BFBFBF"/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/>
            <p:cNvSpPr/>
            <p:nvPr/>
          </p:nvSpPr>
          <p:spPr>
            <a:xfrm flipV="1">
              <a:off x="1650999" y="4108058"/>
              <a:ext cx="1063351" cy="126999"/>
            </a:xfrm>
            <a:prstGeom prst="rect">
              <a:avLst/>
            </a:prstGeom>
            <a:solidFill>
              <a:srgbClr val="95373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/>
            <p:cNvSpPr/>
            <p:nvPr/>
          </p:nvSpPr>
          <p:spPr>
            <a:xfrm flipV="1">
              <a:off x="4343399" y="4108059"/>
              <a:ext cx="889000" cy="129684"/>
            </a:xfrm>
            <a:prstGeom prst="rect">
              <a:avLst/>
            </a:prstGeom>
            <a:solidFill>
              <a:srgbClr val="953735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1792091" y="3654929"/>
              <a:ext cx="922259" cy="0"/>
            </a:xfrm>
            <a:prstGeom prst="line">
              <a:avLst/>
            </a:prstGeom>
            <a:ln w="57150" cmpd="sng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Parallelogram 25"/>
            <p:cNvSpPr/>
            <p:nvPr/>
          </p:nvSpPr>
          <p:spPr>
            <a:xfrm>
              <a:off x="1792091" y="3707059"/>
              <a:ext cx="1231654" cy="367229"/>
            </a:xfrm>
            <a:prstGeom prst="parallelogram">
              <a:avLst>
                <a:gd name="adj" fmla="val 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528439" y="3419193"/>
              <a:ext cx="702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reads</a:t>
              </a:r>
              <a:endParaRPr lang="en-US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725295" y="3972221"/>
              <a:ext cx="50526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Ref</a:t>
              </a:r>
              <a:endParaRPr lang="en-US" dirty="0"/>
            </a:p>
          </p:txBody>
        </p:sp>
        <p:cxnSp>
          <p:nvCxnSpPr>
            <p:cNvPr id="35" name="Straight Connector 34"/>
            <p:cNvCxnSpPr/>
            <p:nvPr/>
          </p:nvCxnSpPr>
          <p:spPr>
            <a:xfrm>
              <a:off x="2714350" y="3654929"/>
              <a:ext cx="309395" cy="0"/>
            </a:xfrm>
            <a:prstGeom prst="line">
              <a:avLst/>
            </a:prstGeom>
            <a:ln w="5715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4416755" y="3654929"/>
              <a:ext cx="510842" cy="0"/>
            </a:xfrm>
            <a:prstGeom prst="line">
              <a:avLst/>
            </a:prstGeom>
            <a:ln w="57150" cmpd="sng">
              <a:solidFill>
                <a:schemeClr val="accent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5159889" y="3654929"/>
              <a:ext cx="97543" cy="133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5257432" y="3654929"/>
              <a:ext cx="309395" cy="0"/>
            </a:xfrm>
            <a:prstGeom prst="line">
              <a:avLst/>
            </a:prstGeom>
            <a:ln w="5715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4868327" y="3363015"/>
              <a:ext cx="36174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…</a:t>
              </a:r>
              <a:endParaRPr lang="en-US" sz="2000" dirty="0"/>
            </a:p>
          </p:txBody>
        </p:sp>
        <p:sp>
          <p:nvSpPr>
            <p:cNvPr id="44" name="Parallelogram 43"/>
            <p:cNvSpPr/>
            <p:nvPr/>
          </p:nvSpPr>
          <p:spPr>
            <a:xfrm>
              <a:off x="4416755" y="3708426"/>
              <a:ext cx="510842" cy="367229"/>
            </a:xfrm>
            <a:prstGeom prst="parallelogram">
              <a:avLst>
                <a:gd name="adj" fmla="val 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Parallelogram 44"/>
            <p:cNvSpPr/>
            <p:nvPr/>
          </p:nvSpPr>
          <p:spPr>
            <a:xfrm>
              <a:off x="5159889" y="3707059"/>
              <a:ext cx="406652" cy="367229"/>
            </a:xfrm>
            <a:prstGeom prst="parallelogram">
              <a:avLst>
                <a:gd name="adj" fmla="val 0"/>
              </a:avLst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7" name="Straight Connector 46"/>
          <p:cNvCxnSpPr/>
          <p:nvPr/>
        </p:nvCxnSpPr>
        <p:spPr>
          <a:xfrm>
            <a:off x="3472975" y="5306446"/>
            <a:ext cx="0" cy="16933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3651985" y="5306446"/>
            <a:ext cx="0" cy="16933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3393140" y="5306446"/>
            <a:ext cx="0" cy="16933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3741490" y="5306446"/>
            <a:ext cx="0" cy="16933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3830995" y="5306446"/>
            <a:ext cx="0" cy="16933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4010005" y="5306446"/>
            <a:ext cx="0" cy="16933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3920500" y="5306446"/>
            <a:ext cx="0" cy="16933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4099512" y="5306446"/>
            <a:ext cx="0" cy="169334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3345975" y="5264107"/>
            <a:ext cx="812800" cy="0"/>
          </a:xfrm>
          <a:prstGeom prst="line">
            <a:avLst/>
          </a:prstGeom>
          <a:ln w="57150" cmpd="sng">
            <a:solidFill>
              <a:schemeClr val="accent1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/>
          <p:cNvSpPr/>
          <p:nvPr/>
        </p:nvSpPr>
        <p:spPr>
          <a:xfrm flipV="1">
            <a:off x="1246243" y="5503027"/>
            <a:ext cx="6214534" cy="129564"/>
          </a:xfrm>
          <a:prstGeom prst="rect">
            <a:avLst/>
          </a:prstGeom>
          <a:solidFill>
            <a:srgbClr val="BFBFBF"/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13</a:t>
            </a:fld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8331111" y="2869917"/>
            <a:ext cx="167068" cy="1464116"/>
            <a:chOff x="8242830" y="4538751"/>
            <a:chExt cx="228617" cy="3103562"/>
          </a:xfrm>
        </p:grpSpPr>
        <p:cxnSp>
          <p:nvCxnSpPr>
            <p:cNvPr id="58" name="Straight Connector 57"/>
            <p:cNvCxnSpPr/>
            <p:nvPr/>
          </p:nvCxnSpPr>
          <p:spPr>
            <a:xfrm rot="5400000">
              <a:off x="7348274" y="6088944"/>
              <a:ext cx="1898650" cy="1587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Rectangle 58"/>
            <p:cNvSpPr/>
            <p:nvPr/>
          </p:nvSpPr>
          <p:spPr>
            <a:xfrm>
              <a:off x="8242830" y="4538751"/>
              <a:ext cx="109537" cy="60166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8242830" y="7039063"/>
              <a:ext cx="109537" cy="60166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cxnSp>
          <p:nvCxnSpPr>
            <p:cNvPr id="61" name="Straight Arrow Connector 60"/>
            <p:cNvCxnSpPr/>
            <p:nvPr/>
          </p:nvCxnSpPr>
          <p:spPr>
            <a:xfrm rot="16200000" flipH="1">
              <a:off x="8168217" y="4840376"/>
              <a:ext cx="603250" cy="0"/>
            </a:xfrm>
            <a:prstGeom prst="straightConnector1">
              <a:avLst/>
            </a:prstGeom>
            <a:ln>
              <a:solidFill>
                <a:schemeClr val="accent6">
                  <a:lumMod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rot="5400000">
              <a:off x="8068205" y="5542051"/>
              <a:ext cx="801687" cy="1587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/>
            <p:cNvCxnSpPr/>
            <p:nvPr/>
          </p:nvCxnSpPr>
          <p:spPr>
            <a:xfrm rot="5400000" flipH="1" flipV="1">
              <a:off x="8169823" y="7340688"/>
              <a:ext cx="601662" cy="1587"/>
            </a:xfrm>
            <a:prstGeom prst="straightConnector1">
              <a:avLst/>
            </a:prstGeom>
            <a:ln>
              <a:solidFill>
                <a:schemeClr val="accent6">
                  <a:lumMod val="50000"/>
                </a:schemeClr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 rot="5400000">
              <a:off x="8068222" y="6651712"/>
              <a:ext cx="801688" cy="1587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Content Placeholder 2"/>
          <p:cNvSpPr txBox="1">
            <a:spLocks/>
          </p:cNvSpPr>
          <p:nvPr/>
        </p:nvSpPr>
        <p:spPr>
          <a:xfrm>
            <a:off x="389464" y="5899689"/>
            <a:ext cx="7035802" cy="5624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Better reference genome</a:t>
            </a:r>
          </a:p>
        </p:txBody>
      </p:sp>
    </p:spTree>
    <p:extLst>
      <p:ext uri="{BB962C8B-B14F-4D97-AF65-F5344CB8AC3E}">
        <p14:creationId xmlns:p14="http://schemas.microsoft.com/office/powerpoint/2010/main" val="2766593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18" grpId="0"/>
      <p:bldP spid="19" grpId="0"/>
      <p:bldP spid="56" grpId="0" animBg="1"/>
      <p:bldP spid="6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9815356"/>
              </p:ext>
            </p:extLst>
          </p:nvPr>
        </p:nvGraphicFramePr>
        <p:xfrm>
          <a:off x="2311400" y="2654142"/>
          <a:ext cx="3251200" cy="1625600"/>
        </p:xfrm>
        <a:graphic>
          <a:graphicData uri="http://schemas.openxmlformats.org/drawingml/2006/table">
            <a:tbl>
              <a:tblPr/>
              <a:tblGrid>
                <a:gridCol w="1625600"/>
                <a:gridCol w="1625600"/>
              </a:tblGrid>
              <a:tr h="406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Gene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sample 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gene 1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6,075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</a:t>
                      </a: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gene</a:t>
                      </a:r>
                      <a:r>
                        <a:rPr lang="en-US" sz="2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2</a:t>
                      </a:r>
                      <a:r>
                        <a:rPr lang="en-US" sz="2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</a:t>
                      </a:r>
                      <a:endParaRPr lang="en-US" sz="24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295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...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...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 idx="4294967295"/>
          </p:nvPr>
        </p:nvSpPr>
        <p:spPr>
          <a:xfrm>
            <a:off x="2476500" y="439738"/>
            <a:ext cx="59309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C</a:t>
            </a:r>
            <a:r>
              <a:rPr lang="en-US" sz="3200" dirty="0" smtClean="0"/>
              <a:t>ount </a:t>
            </a:r>
            <a:r>
              <a:rPr lang="en-US" sz="3200" dirty="0" smtClean="0"/>
              <a:t>matrix</a:t>
            </a:r>
            <a:br>
              <a:rPr lang="en-US" sz="3200" dirty="0" smtClean="0"/>
            </a:br>
            <a:r>
              <a:rPr lang="en-US" sz="3200" dirty="0" smtClean="0"/>
              <a:t>Read</a:t>
            </a:r>
            <a:r>
              <a:rPr lang="en-US" sz="3200" baseline="0" dirty="0" smtClean="0"/>
              <a:t> </a:t>
            </a:r>
            <a:r>
              <a:rPr lang="en-US" sz="3200" baseline="0" dirty="0" smtClean="0"/>
              <a:t>counts (Raw) per gene</a:t>
            </a:r>
            <a:endParaRPr lang="en-US" sz="32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156528"/>
              </p:ext>
            </p:extLst>
          </p:nvPr>
        </p:nvGraphicFramePr>
        <p:xfrm>
          <a:off x="5562600" y="2654142"/>
          <a:ext cx="3251200" cy="1625600"/>
        </p:xfrm>
        <a:graphic>
          <a:graphicData uri="http://schemas.openxmlformats.org/drawingml/2006/table">
            <a:tbl>
              <a:tblPr/>
              <a:tblGrid>
                <a:gridCol w="1625600"/>
                <a:gridCol w="1625600"/>
              </a:tblGrid>
              <a:tr h="406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sample 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sample 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5,934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3,370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377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 169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64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...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4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/>
                        </a:rPr>
                        <a:t>...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AB89-B125-9242-8DB3-C0D669061ADA}" type="slidenum">
              <a:rPr lang="en-US" smtClean="0"/>
              <a:t>14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9400" y="369834"/>
            <a:ext cx="1612900" cy="3937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total RNA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79400" y="1031645"/>
            <a:ext cx="1612900" cy="393700"/>
          </a:xfrm>
          <a:prstGeom prst="rect">
            <a:avLst/>
          </a:prstGeom>
          <a:solidFill>
            <a:srgbClr val="FCD5B5"/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mRNA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79400" y="1693456"/>
            <a:ext cx="1612900" cy="393700"/>
          </a:xfrm>
          <a:prstGeom prst="rect">
            <a:avLst/>
          </a:prstGeom>
          <a:solidFill>
            <a:srgbClr val="FCD5B5"/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DNA library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9400" y="2355267"/>
            <a:ext cx="1612900" cy="393700"/>
          </a:xfrm>
          <a:prstGeom prst="rect">
            <a:avLst/>
          </a:prstGeom>
          <a:solidFill>
            <a:srgbClr val="FCD5B5"/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sequencing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9400" y="3017078"/>
            <a:ext cx="1612900" cy="3937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</a:t>
            </a:r>
            <a:r>
              <a:rPr lang="en-US" sz="2000" dirty="0" smtClean="0">
                <a:solidFill>
                  <a:schemeClr val="tx1"/>
                </a:solidFill>
              </a:rPr>
              <a:t>eads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9400" y="3678889"/>
            <a:ext cx="1612900" cy="3937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rgbClr val="000000"/>
                </a:solidFill>
              </a:rPr>
              <a:t>a</a:t>
            </a:r>
            <a:r>
              <a:rPr lang="en-US" sz="2000" dirty="0" smtClean="0">
                <a:solidFill>
                  <a:srgbClr val="000000"/>
                </a:solidFill>
              </a:rPr>
              <a:t>lignment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4450" y="4363400"/>
            <a:ext cx="2082800" cy="393700"/>
          </a:xfrm>
          <a:prstGeom prst="rect">
            <a:avLst/>
          </a:prstGeom>
          <a:solidFill>
            <a:srgbClr val="CCC1DA"/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 smtClean="0">
                <a:solidFill>
                  <a:srgbClr val="000000"/>
                </a:solidFill>
              </a:rPr>
              <a:t>read counts</a:t>
            </a:r>
            <a:endParaRPr lang="en-US" sz="2800" dirty="0">
              <a:solidFill>
                <a:srgbClr val="0000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6700" y="5002511"/>
            <a:ext cx="1612900" cy="3937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statistical test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66700" y="5664322"/>
            <a:ext cx="1612900" cy="393700"/>
          </a:xfrm>
          <a:prstGeom prst="rect">
            <a:avLst/>
          </a:prstGeom>
          <a:solidFill>
            <a:srgbClr val="D7E4BD"/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q-values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66700" y="6326134"/>
            <a:ext cx="1612900" cy="393700"/>
          </a:xfrm>
          <a:prstGeom prst="rect">
            <a:avLst/>
          </a:prstGeom>
          <a:solidFill>
            <a:srgbClr val="D7E4BD"/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significance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6" name="Straight Arrow Connector 15"/>
          <p:cNvCxnSpPr>
            <a:stCxn id="6" idx="2"/>
            <a:endCxn id="7" idx="0"/>
          </p:cNvCxnSpPr>
          <p:nvPr/>
        </p:nvCxnSpPr>
        <p:spPr>
          <a:xfrm>
            <a:off x="1085850" y="763534"/>
            <a:ext cx="0" cy="26811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7" idx="2"/>
            <a:endCxn id="8" idx="0"/>
          </p:cNvCxnSpPr>
          <p:nvPr/>
        </p:nvCxnSpPr>
        <p:spPr>
          <a:xfrm>
            <a:off x="1085850" y="1425345"/>
            <a:ext cx="0" cy="26811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8" idx="2"/>
            <a:endCxn id="9" idx="0"/>
          </p:cNvCxnSpPr>
          <p:nvPr/>
        </p:nvCxnSpPr>
        <p:spPr>
          <a:xfrm>
            <a:off x="1085850" y="2087156"/>
            <a:ext cx="0" cy="26811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9" idx="2"/>
            <a:endCxn id="10" idx="0"/>
          </p:cNvCxnSpPr>
          <p:nvPr/>
        </p:nvCxnSpPr>
        <p:spPr>
          <a:xfrm>
            <a:off x="1085850" y="2748967"/>
            <a:ext cx="0" cy="26811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0" idx="2"/>
            <a:endCxn id="11" idx="0"/>
          </p:cNvCxnSpPr>
          <p:nvPr/>
        </p:nvCxnSpPr>
        <p:spPr>
          <a:xfrm>
            <a:off x="1085850" y="3410778"/>
            <a:ext cx="0" cy="26811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1" idx="2"/>
            <a:endCxn id="12" idx="0"/>
          </p:cNvCxnSpPr>
          <p:nvPr/>
        </p:nvCxnSpPr>
        <p:spPr>
          <a:xfrm>
            <a:off x="1085850" y="4072589"/>
            <a:ext cx="0" cy="29081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2" idx="2"/>
            <a:endCxn id="13" idx="0"/>
          </p:cNvCxnSpPr>
          <p:nvPr/>
        </p:nvCxnSpPr>
        <p:spPr>
          <a:xfrm flipH="1">
            <a:off x="1073150" y="4757100"/>
            <a:ext cx="12700" cy="24541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3" idx="2"/>
            <a:endCxn id="14" idx="0"/>
          </p:cNvCxnSpPr>
          <p:nvPr/>
        </p:nvCxnSpPr>
        <p:spPr>
          <a:xfrm>
            <a:off x="1073150" y="5396211"/>
            <a:ext cx="0" cy="26811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4" idx="2"/>
          </p:cNvCxnSpPr>
          <p:nvPr/>
        </p:nvCxnSpPr>
        <p:spPr>
          <a:xfrm>
            <a:off x="1073150" y="6058022"/>
            <a:ext cx="0" cy="268112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20806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6400" y="369834"/>
            <a:ext cx="1612900" cy="3937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rgbClr val="BFBFBF"/>
                </a:solidFill>
              </a:rPr>
              <a:t>total RNA</a:t>
            </a:r>
            <a:endParaRPr lang="en-US" sz="2000" dirty="0">
              <a:solidFill>
                <a:srgbClr val="BFBFBF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06400" y="1031645"/>
            <a:ext cx="1612900" cy="393700"/>
          </a:xfrm>
          <a:prstGeom prst="rect">
            <a:avLst/>
          </a:prstGeom>
          <a:solidFill>
            <a:srgbClr val="FCD5B5"/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rgbClr val="BFBFBF"/>
                </a:solidFill>
              </a:rPr>
              <a:t>mRNA</a:t>
            </a:r>
            <a:endParaRPr lang="en-US" sz="2000" dirty="0">
              <a:solidFill>
                <a:srgbClr val="BFBFB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06400" y="1693456"/>
            <a:ext cx="1612900" cy="393700"/>
          </a:xfrm>
          <a:prstGeom prst="rect">
            <a:avLst/>
          </a:prstGeom>
          <a:solidFill>
            <a:srgbClr val="FCD5B5"/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rgbClr val="BFBFBF"/>
                </a:solidFill>
              </a:rPr>
              <a:t>DNA library</a:t>
            </a:r>
            <a:endParaRPr lang="en-US" sz="2000" dirty="0">
              <a:solidFill>
                <a:srgbClr val="BFBFB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6400" y="2355267"/>
            <a:ext cx="1612900" cy="393700"/>
          </a:xfrm>
          <a:prstGeom prst="rect">
            <a:avLst/>
          </a:prstGeom>
          <a:solidFill>
            <a:srgbClr val="FCD5B5"/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rgbClr val="BFBFBF"/>
                </a:solidFill>
              </a:rPr>
              <a:t>sequencing</a:t>
            </a:r>
            <a:endParaRPr lang="en-US" sz="2000" dirty="0">
              <a:solidFill>
                <a:srgbClr val="BFBFB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6400" y="3017078"/>
            <a:ext cx="1612900" cy="3937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rgbClr val="BFBFBF"/>
                </a:solidFill>
              </a:rPr>
              <a:t>r</a:t>
            </a:r>
            <a:r>
              <a:rPr lang="en-US" sz="2000" dirty="0" smtClean="0">
                <a:solidFill>
                  <a:srgbClr val="BFBFBF"/>
                </a:solidFill>
              </a:rPr>
              <a:t>eads</a:t>
            </a:r>
            <a:endParaRPr lang="en-US" sz="2000" dirty="0">
              <a:solidFill>
                <a:srgbClr val="BFBFBF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06400" y="3678889"/>
            <a:ext cx="1612900" cy="3937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rgbClr val="BFBFBF"/>
                </a:solidFill>
              </a:rPr>
              <a:t>a</a:t>
            </a:r>
            <a:r>
              <a:rPr lang="en-US" sz="2000" dirty="0" smtClean="0">
                <a:solidFill>
                  <a:srgbClr val="BFBFBF"/>
                </a:solidFill>
              </a:rPr>
              <a:t>lignment</a:t>
            </a:r>
            <a:endParaRPr lang="en-US" sz="2000" dirty="0">
              <a:solidFill>
                <a:srgbClr val="BFBFBF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6400" y="4340700"/>
            <a:ext cx="1612900" cy="393700"/>
          </a:xfrm>
          <a:prstGeom prst="rect">
            <a:avLst/>
          </a:prstGeom>
          <a:solidFill>
            <a:srgbClr val="CCC1DA"/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rgbClr val="000000"/>
                </a:solidFill>
              </a:rPr>
              <a:t>read counts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6400" y="5002511"/>
            <a:ext cx="1612900" cy="3937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statistical test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6400" y="5664322"/>
            <a:ext cx="1612900" cy="393700"/>
          </a:xfrm>
          <a:prstGeom prst="rect">
            <a:avLst/>
          </a:prstGeom>
          <a:solidFill>
            <a:srgbClr val="D7E4BD"/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q-values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6400" y="6326134"/>
            <a:ext cx="1612900" cy="393700"/>
          </a:xfrm>
          <a:prstGeom prst="rect">
            <a:avLst/>
          </a:prstGeom>
          <a:solidFill>
            <a:srgbClr val="D7E4BD"/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significance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2" idx="2"/>
            <a:endCxn id="4" idx="0"/>
          </p:cNvCxnSpPr>
          <p:nvPr/>
        </p:nvCxnSpPr>
        <p:spPr>
          <a:xfrm>
            <a:off x="1212850" y="763534"/>
            <a:ext cx="0" cy="26811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2"/>
            <a:endCxn id="5" idx="0"/>
          </p:cNvCxnSpPr>
          <p:nvPr/>
        </p:nvCxnSpPr>
        <p:spPr>
          <a:xfrm>
            <a:off x="1212850" y="1425345"/>
            <a:ext cx="0" cy="26811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2"/>
            <a:endCxn id="6" idx="0"/>
          </p:cNvCxnSpPr>
          <p:nvPr/>
        </p:nvCxnSpPr>
        <p:spPr>
          <a:xfrm>
            <a:off x="1212850" y="2087156"/>
            <a:ext cx="0" cy="26811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2"/>
            <a:endCxn id="7" idx="0"/>
          </p:cNvCxnSpPr>
          <p:nvPr/>
        </p:nvCxnSpPr>
        <p:spPr>
          <a:xfrm>
            <a:off x="1212850" y="2748967"/>
            <a:ext cx="0" cy="26811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2"/>
            <a:endCxn id="8" idx="0"/>
          </p:cNvCxnSpPr>
          <p:nvPr/>
        </p:nvCxnSpPr>
        <p:spPr>
          <a:xfrm>
            <a:off x="1212850" y="3410778"/>
            <a:ext cx="0" cy="26811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2"/>
            <a:endCxn id="9" idx="0"/>
          </p:cNvCxnSpPr>
          <p:nvPr/>
        </p:nvCxnSpPr>
        <p:spPr>
          <a:xfrm>
            <a:off x="1212850" y="4072589"/>
            <a:ext cx="0" cy="26811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10" idx="0"/>
          </p:cNvCxnSpPr>
          <p:nvPr/>
        </p:nvCxnSpPr>
        <p:spPr>
          <a:xfrm>
            <a:off x="1212850" y="4734400"/>
            <a:ext cx="0" cy="26811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2"/>
            <a:endCxn id="11" idx="0"/>
          </p:cNvCxnSpPr>
          <p:nvPr/>
        </p:nvCxnSpPr>
        <p:spPr>
          <a:xfrm>
            <a:off x="1212850" y="5396211"/>
            <a:ext cx="0" cy="26811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2"/>
            <a:endCxn id="12" idx="0"/>
          </p:cNvCxnSpPr>
          <p:nvPr/>
        </p:nvCxnSpPr>
        <p:spPr>
          <a:xfrm>
            <a:off x="1212850" y="6058022"/>
            <a:ext cx="0" cy="268112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itle 48"/>
          <p:cNvSpPr>
            <a:spLocks noGrp="1"/>
          </p:cNvSpPr>
          <p:nvPr>
            <p:ph type="title" idx="4294967295"/>
          </p:nvPr>
        </p:nvSpPr>
        <p:spPr>
          <a:xfrm>
            <a:off x="3070127" y="187327"/>
            <a:ext cx="5511800" cy="67780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Read </a:t>
            </a:r>
            <a:r>
              <a:rPr lang="en-US" sz="3200" dirty="0"/>
              <a:t>counts to significant genes</a:t>
            </a:r>
          </a:p>
        </p:txBody>
      </p:sp>
      <p:grpSp>
        <p:nvGrpSpPr>
          <p:cNvPr id="79" name="Group 78"/>
          <p:cNvGrpSpPr/>
          <p:nvPr/>
        </p:nvGrpSpPr>
        <p:grpSpPr>
          <a:xfrm>
            <a:off x="2700744" y="2111332"/>
            <a:ext cx="2431464" cy="1168403"/>
            <a:chOff x="867397" y="2130811"/>
            <a:chExt cx="2431464" cy="1168403"/>
          </a:xfrm>
        </p:grpSpPr>
        <p:sp>
          <p:nvSpPr>
            <p:cNvPr id="80" name="Down Arrow 79"/>
            <p:cNvSpPr/>
            <p:nvPr/>
          </p:nvSpPr>
          <p:spPr>
            <a:xfrm>
              <a:off x="1248461" y="2130811"/>
              <a:ext cx="150209" cy="217774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867397" y="2375884"/>
              <a:ext cx="2431464" cy="92333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RNA</a:t>
              </a:r>
            </a:p>
            <a:p>
              <a:pPr algn="ctr"/>
              <a:r>
                <a:rPr lang="en-US" dirty="0" smtClean="0"/>
                <a:t>Library</a:t>
              </a:r>
            </a:p>
            <a:p>
              <a:pPr algn="ctr"/>
              <a:r>
                <a:rPr lang="en-US" dirty="0" smtClean="0"/>
                <a:t>Sequencing</a:t>
              </a:r>
              <a:endParaRPr lang="en-US" dirty="0"/>
            </a:p>
          </p:txBody>
        </p:sp>
        <p:sp>
          <p:nvSpPr>
            <p:cNvPr id="84" name="Down Arrow 83"/>
            <p:cNvSpPr/>
            <p:nvPr/>
          </p:nvSpPr>
          <p:spPr>
            <a:xfrm>
              <a:off x="2880433" y="2130811"/>
              <a:ext cx="150209" cy="217774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2646759" y="3345904"/>
            <a:ext cx="2652278" cy="1490194"/>
            <a:chOff x="813412" y="3365383"/>
            <a:chExt cx="2652278" cy="1490194"/>
          </a:xfrm>
        </p:grpSpPr>
        <p:sp>
          <p:nvSpPr>
            <p:cNvPr id="86" name="Down Arrow 85"/>
            <p:cNvSpPr/>
            <p:nvPr/>
          </p:nvSpPr>
          <p:spPr>
            <a:xfrm>
              <a:off x="1248461" y="3365383"/>
              <a:ext cx="150209" cy="272169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Down Arrow 86"/>
            <p:cNvSpPr/>
            <p:nvPr/>
          </p:nvSpPr>
          <p:spPr>
            <a:xfrm>
              <a:off x="2880433" y="3365383"/>
              <a:ext cx="150209" cy="272169"/>
            </a:xfrm>
            <a:prstGeom prst="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8" name="TextBox 87"/>
            <p:cNvSpPr txBox="1"/>
            <p:nvPr/>
          </p:nvSpPr>
          <p:spPr>
            <a:xfrm>
              <a:off x="813412" y="3575035"/>
              <a:ext cx="10203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N1 reads</a:t>
              </a:r>
              <a:endParaRPr lang="en-US" dirty="0"/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2445384" y="3575035"/>
              <a:ext cx="10203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N2 reads</a:t>
              </a:r>
              <a:endParaRPr lang="en-US" dirty="0"/>
            </a:p>
          </p:txBody>
        </p:sp>
        <p:sp>
          <p:nvSpPr>
            <p:cNvPr id="96" name="TextBox 95"/>
            <p:cNvSpPr txBox="1"/>
            <p:nvPr/>
          </p:nvSpPr>
          <p:spPr>
            <a:xfrm>
              <a:off x="867397" y="3932247"/>
              <a:ext cx="2431464" cy="923330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Trimming</a:t>
              </a:r>
            </a:p>
            <a:p>
              <a:pPr algn="ctr"/>
              <a:r>
                <a:rPr lang="en-US" dirty="0" smtClean="0"/>
                <a:t>Alignment</a:t>
              </a:r>
            </a:p>
            <a:p>
              <a:pPr algn="ctr"/>
              <a:r>
                <a:rPr lang="en-US" dirty="0" smtClean="0"/>
                <a:t>Read counting per gene</a:t>
              </a:r>
            </a:p>
          </p:txBody>
        </p:sp>
      </p:grpSp>
      <p:sp>
        <p:nvSpPr>
          <p:cNvPr id="97" name="Down Arrow 96"/>
          <p:cNvSpPr/>
          <p:nvPr/>
        </p:nvSpPr>
        <p:spPr>
          <a:xfrm>
            <a:off x="3083999" y="4877063"/>
            <a:ext cx="150209" cy="272169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Down Arrow 102"/>
          <p:cNvSpPr/>
          <p:nvPr/>
        </p:nvSpPr>
        <p:spPr>
          <a:xfrm>
            <a:off x="4715971" y="4877063"/>
            <a:ext cx="150209" cy="272169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4" name="Table 1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5866936"/>
              </p:ext>
            </p:extLst>
          </p:nvPr>
        </p:nvGraphicFramePr>
        <p:xfrm>
          <a:off x="2569475" y="5158957"/>
          <a:ext cx="2729562" cy="1326485"/>
        </p:xfrm>
        <a:graphic>
          <a:graphicData uri="http://schemas.openxmlformats.org/drawingml/2006/table">
            <a:tbl>
              <a:tblPr/>
              <a:tblGrid>
                <a:gridCol w="909854"/>
                <a:gridCol w="909854"/>
                <a:gridCol w="909854"/>
              </a:tblGrid>
              <a:tr h="2652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Gene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Control 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TRT</a:t>
                      </a:r>
                      <a:r>
                        <a:rPr lang="en-US" sz="14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2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52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2652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2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N1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N2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105" name="Group 104"/>
          <p:cNvGrpSpPr/>
          <p:nvPr/>
        </p:nvGrpSpPr>
        <p:grpSpPr>
          <a:xfrm>
            <a:off x="2660214" y="999643"/>
            <a:ext cx="2736661" cy="1111689"/>
            <a:chOff x="826867" y="1019122"/>
            <a:chExt cx="2736661" cy="1111689"/>
          </a:xfrm>
        </p:grpSpPr>
        <p:grpSp>
          <p:nvGrpSpPr>
            <p:cNvPr id="106" name="Group 105"/>
            <p:cNvGrpSpPr/>
            <p:nvPr/>
          </p:nvGrpSpPr>
          <p:grpSpPr>
            <a:xfrm>
              <a:off x="826867" y="1019122"/>
              <a:ext cx="2736661" cy="1111689"/>
              <a:chOff x="3331717" y="1182975"/>
              <a:chExt cx="2736661" cy="1111689"/>
            </a:xfrm>
          </p:grpSpPr>
          <p:pic>
            <p:nvPicPr>
              <p:cNvPr id="108" name="Picture 4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84088" y="1182975"/>
                <a:ext cx="547687" cy="7318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9" name="Picture 4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15494" y="1182975"/>
                <a:ext cx="547687" cy="7318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0" name="TextBox 109"/>
              <p:cNvSpPr txBox="1"/>
              <p:nvPr/>
            </p:nvSpPr>
            <p:spPr>
              <a:xfrm>
                <a:off x="3331717" y="1925332"/>
                <a:ext cx="1052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Control 1</a:t>
                </a:r>
                <a:endParaRPr lang="en-US" dirty="0"/>
              </a:p>
            </p:txBody>
          </p:sp>
          <p:sp>
            <p:nvSpPr>
              <p:cNvPr id="111" name="TextBox 110"/>
              <p:cNvSpPr txBox="1"/>
              <p:nvPr/>
            </p:nvSpPr>
            <p:spPr>
              <a:xfrm>
                <a:off x="4840909" y="1925332"/>
                <a:ext cx="12274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TRT 1 (salt)</a:t>
                </a:r>
                <a:endParaRPr lang="en-US" dirty="0"/>
              </a:p>
            </p:txBody>
          </p:sp>
        </p:grpSp>
        <p:sp>
          <p:nvSpPr>
            <p:cNvPr id="107" name="TextBox 106"/>
            <p:cNvSpPr txBox="1"/>
            <p:nvPr/>
          </p:nvSpPr>
          <p:spPr>
            <a:xfrm>
              <a:off x="2787371" y="117363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112" name="Table 1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3524073"/>
              </p:ext>
            </p:extLst>
          </p:nvPr>
        </p:nvGraphicFramePr>
        <p:xfrm>
          <a:off x="5826028" y="1698066"/>
          <a:ext cx="2809815" cy="106082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74581"/>
                <a:gridCol w="867617"/>
                <a:gridCol w="867617"/>
              </a:tblGrid>
              <a:tr h="353608">
                <a:tc>
                  <a:txBody>
                    <a:bodyPr/>
                    <a:lstStyle/>
                    <a:p>
                      <a:pPr algn="ctr"/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Gene 1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Others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360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Control 1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C1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N1 – C1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3608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TRT</a:t>
                      </a:r>
                      <a:r>
                        <a:rPr lang="en-US" sz="1600" baseline="0" dirty="0" smtClean="0"/>
                        <a:t> 1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T1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N2</a:t>
                      </a:r>
                      <a:r>
                        <a:rPr lang="en-US" sz="1600" baseline="0" dirty="0" smtClean="0"/>
                        <a:t> – T1</a:t>
                      </a:r>
                      <a:endParaRPr lang="en-US" sz="1600" dirty="0"/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3" name="TextBox 112"/>
          <p:cNvSpPr txBox="1"/>
          <p:nvPr/>
        </p:nvSpPr>
        <p:spPr>
          <a:xfrm>
            <a:off x="5826027" y="1338820"/>
            <a:ext cx="2125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2x2 Table for Gene 1</a:t>
            </a:r>
            <a:endParaRPr lang="en-US" dirty="0"/>
          </a:p>
        </p:txBody>
      </p:sp>
      <p:sp>
        <p:nvSpPr>
          <p:cNvPr id="115" name="TextBox 114"/>
          <p:cNvSpPr txBox="1"/>
          <p:nvPr/>
        </p:nvSpPr>
        <p:spPr>
          <a:xfrm>
            <a:off x="5741230" y="3015284"/>
            <a:ext cx="317417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Fisher’s Exact Test </a:t>
            </a:r>
            <a:r>
              <a:rPr lang="en-US" dirty="0" smtClean="0"/>
              <a:t>or χ</a:t>
            </a:r>
            <a:r>
              <a:rPr lang="en-US" baseline="30000" dirty="0" smtClean="0"/>
              <a:t>2</a:t>
            </a:r>
            <a:r>
              <a:rPr lang="en-US" dirty="0" smtClean="0"/>
              <a:t> test on </a:t>
            </a:r>
            <a:r>
              <a:rPr lang="en-US" dirty="0"/>
              <a:t>Gene 1</a:t>
            </a:r>
          </a:p>
          <a:p>
            <a:r>
              <a:rPr lang="en-US" dirty="0">
                <a:solidFill>
                  <a:srgbClr val="0000FF"/>
                </a:solidFill>
              </a:rPr>
              <a:t>A p-value for Gene </a:t>
            </a:r>
            <a:r>
              <a:rPr lang="en-US" dirty="0" smtClean="0">
                <a:solidFill>
                  <a:srgbClr val="0000FF"/>
                </a:solidFill>
              </a:rPr>
              <a:t>1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Repeat </a:t>
            </a:r>
            <a:r>
              <a:rPr lang="en-US" dirty="0"/>
              <a:t>on all the </a:t>
            </a:r>
            <a:r>
              <a:rPr lang="en-US" dirty="0" smtClean="0"/>
              <a:t>genes</a:t>
            </a:r>
            <a:endParaRPr lang="en-US" dirty="0"/>
          </a:p>
          <a:p>
            <a:r>
              <a:rPr lang="en-US" dirty="0">
                <a:solidFill>
                  <a:srgbClr val="0000FF"/>
                </a:solidFill>
              </a:rPr>
              <a:t>p-</a:t>
            </a:r>
            <a:r>
              <a:rPr lang="en-US" dirty="0" smtClean="0">
                <a:solidFill>
                  <a:srgbClr val="0000FF"/>
                </a:solidFill>
              </a:rPr>
              <a:t>values</a:t>
            </a:r>
          </a:p>
          <a:p>
            <a:endParaRPr lang="en-US" dirty="0" smtClean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Multiple testing correction</a:t>
            </a:r>
            <a:endParaRPr lang="en-US" dirty="0"/>
          </a:p>
          <a:p>
            <a:r>
              <a:rPr lang="en-US" dirty="0" smtClean="0">
                <a:solidFill>
                  <a:srgbClr val="0000FF"/>
                </a:solidFill>
              </a:rPr>
              <a:t>q-values</a:t>
            </a:r>
          </a:p>
          <a:p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Declaration of significance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a significant gene set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AB89-B125-9242-8DB3-C0D669061AD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5297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" grpId="0" animBg="1"/>
      <p:bldP spid="103" grpId="0" animBg="1"/>
      <p:bldP spid="113" grpId="0"/>
      <p:bldP spid="115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762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Statistical test for differential expression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087966"/>
            <a:ext cx="8229600" cy="2734734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 smtClean="0"/>
              <a:t>Statistical test to discover differential expression (DE)</a:t>
            </a:r>
          </a:p>
          <a:p>
            <a:pPr lvl="1">
              <a:lnSpc>
                <a:spcPct val="90000"/>
              </a:lnSpc>
            </a:pP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Count data</a:t>
            </a:r>
            <a:r>
              <a:rPr lang="en-US" sz="2400" dirty="0" smtClean="0"/>
              <a:t>: Generalized Linear Model (GLM) to deal with count data</a:t>
            </a:r>
          </a:p>
          <a:p>
            <a:pPr marL="1028700" lvl="1" indent="-571500">
              <a:lnSpc>
                <a:spcPct val="90000"/>
              </a:lnSpc>
              <a:buNone/>
            </a:pPr>
            <a:r>
              <a:rPr lang="en-US" sz="2400" dirty="0" smtClean="0"/>
              <a:t>e.g., Poisson GLM </a:t>
            </a:r>
            <a:r>
              <a:rPr lang="en-US" sz="2400" dirty="0"/>
              <a:t>could handle count </a:t>
            </a:r>
            <a:r>
              <a:rPr lang="en-US" sz="2400" dirty="0" smtClean="0"/>
              <a:t>data but </a:t>
            </a:r>
            <a:r>
              <a:rPr lang="en-US" sz="2400" dirty="0" err="1" smtClean="0"/>
              <a:t>overdispersion</a:t>
            </a:r>
            <a:r>
              <a:rPr lang="en-US" sz="2400" dirty="0" smtClean="0"/>
              <a:t> exits</a:t>
            </a:r>
          </a:p>
          <a:p>
            <a:pPr lvl="1">
              <a:lnSpc>
                <a:spcPct val="90000"/>
              </a:lnSpc>
            </a:pPr>
            <a:r>
              <a:rPr lang="en-US" sz="2400" b="1" dirty="0" smtClean="0">
                <a:solidFill>
                  <a:srgbClr val="376092"/>
                </a:solidFill>
              </a:rPr>
              <a:t>Dispersion issue</a:t>
            </a:r>
            <a:r>
              <a:rPr lang="en-US" sz="2400" dirty="0" smtClean="0"/>
              <a:t>: Using </a:t>
            </a:r>
            <a:r>
              <a:rPr lang="en-US" sz="2400" b="1" dirty="0" smtClean="0"/>
              <a:t>negative binomial GLM </a:t>
            </a:r>
            <a:r>
              <a:rPr lang="en-US" sz="2400" dirty="0" smtClean="0"/>
              <a:t>to incorporate dispersion into the model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1932" y="3878644"/>
            <a:ext cx="8034867" cy="83099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400" dirty="0" err="1"/>
              <a:t>edgeR</a:t>
            </a:r>
            <a:r>
              <a:rPr lang="en-US" sz="2400" dirty="0"/>
              <a:t> (Robinson and Smyth, </a:t>
            </a:r>
            <a:r>
              <a:rPr lang="en-US" sz="2400" dirty="0" smtClean="0"/>
              <a:t>2007), </a:t>
            </a:r>
            <a:r>
              <a:rPr lang="en-US" sz="2400" b="1" dirty="0" err="1">
                <a:solidFill>
                  <a:srgbClr val="FF0000"/>
                </a:solidFill>
              </a:rPr>
              <a:t>DESeq</a:t>
            </a:r>
            <a:r>
              <a:rPr lang="en-US" sz="2400" dirty="0"/>
              <a:t> (Anders and Huber, 2010</a:t>
            </a:r>
            <a:r>
              <a:rPr lang="en-US" sz="2400" dirty="0" smtClean="0"/>
              <a:t>), </a:t>
            </a:r>
            <a:r>
              <a:rPr lang="en-US" sz="2400" dirty="0" err="1" smtClean="0"/>
              <a:t>NBPSeq</a:t>
            </a:r>
            <a:r>
              <a:rPr lang="en-US" sz="2400" dirty="0" smtClean="0"/>
              <a:t> </a:t>
            </a:r>
            <a:r>
              <a:rPr lang="en-US" sz="2400" dirty="0"/>
              <a:t>(Di et al., 2011</a:t>
            </a:r>
            <a:r>
              <a:rPr lang="en-US" sz="2400" dirty="0" smtClean="0"/>
              <a:t>), and </a:t>
            </a:r>
            <a:r>
              <a:rPr lang="en-US" sz="2400" dirty="0" err="1" smtClean="0"/>
              <a:t>QuasiSeq</a:t>
            </a:r>
            <a:r>
              <a:rPr lang="en-US" sz="2400" dirty="0" smtClean="0"/>
              <a:t> (Lund 2012)</a:t>
            </a:r>
            <a:endParaRPr lang="en-US" sz="2400" dirty="0"/>
          </a:p>
        </p:txBody>
      </p:sp>
      <p:pic>
        <p:nvPicPr>
          <p:cNvPr id="5" name="Picture 4" descr="Screenshot 2017-06-22 00.06.3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00" y="4760441"/>
            <a:ext cx="5016500" cy="198852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AB89-B125-9242-8DB3-C0D669061AD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963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9880" y="1422988"/>
            <a:ext cx="7136063" cy="4977812"/>
          </a:xfrm>
        </p:spPr>
        <p:txBody>
          <a:bodyPr>
            <a:normAutofit/>
          </a:bodyPr>
          <a:lstStyle/>
          <a:p>
            <a:pPr marL="0" lvl="0" indent="0">
              <a:lnSpc>
                <a:spcPct val="90000"/>
              </a:lnSpc>
              <a:buNone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Review of RNA-</a:t>
            </a:r>
            <a:r>
              <a:rPr lang="en-US" b="1" dirty="0" err="1" smtClean="0">
                <a:solidFill>
                  <a:schemeClr val="bg1">
                    <a:lumMod val="85000"/>
                  </a:schemeClr>
                </a:solidFill>
              </a:rPr>
              <a:t>Seq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 procedure</a:t>
            </a:r>
          </a:p>
          <a:p>
            <a:pPr marL="0" lvl="0" indent="0">
              <a:lnSpc>
                <a:spcPct val="90000"/>
              </a:lnSpc>
              <a:buNone/>
            </a:pPr>
            <a:endParaRPr lang="en-US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0" lvl="0" indent="0">
              <a:lnSpc>
                <a:spcPct val="90000"/>
              </a:lnSpc>
              <a:buNone/>
            </a:pPr>
            <a:r>
              <a:rPr lang="en-US" b="1" dirty="0" smtClean="0"/>
              <a:t>Design of DE experiments and results</a:t>
            </a:r>
            <a:endParaRPr lang="en-US" b="1" dirty="0"/>
          </a:p>
          <a:p>
            <a:pPr lvl="0">
              <a:lnSpc>
                <a:spcPct val="90000"/>
              </a:lnSpc>
            </a:pPr>
            <a:r>
              <a:rPr lang="en-US" dirty="0" smtClean="0"/>
              <a:t>Experimental design</a:t>
            </a:r>
          </a:p>
          <a:p>
            <a:pPr lvl="0">
              <a:lnSpc>
                <a:spcPct val="90000"/>
              </a:lnSpc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Multiple test correction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 </a:t>
            </a:r>
          </a:p>
          <a:p>
            <a:pPr marL="0" lvl="0" indent="0">
              <a:lnSpc>
                <a:spcPct val="90000"/>
              </a:lnSpc>
              <a:buNone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Other analyses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Visualization</a:t>
            </a:r>
          </a:p>
          <a:p>
            <a:pPr lvl="0">
              <a:lnSpc>
                <a:spcPct val="90000"/>
              </a:lnSpc>
            </a:pP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GO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term enrichment </a:t>
            </a:r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analysis</a:t>
            </a:r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AB89-B125-9242-8DB3-C0D669061AD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585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9056"/>
            <a:ext cx="8229600" cy="65387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An RNA-</a:t>
            </a:r>
            <a:r>
              <a:rPr lang="en-US" sz="3200" dirty="0" err="1" smtClean="0"/>
              <a:t>Seq</a:t>
            </a:r>
            <a:r>
              <a:rPr lang="en-US" sz="3200" dirty="0" smtClean="0"/>
              <a:t> experiment – source of variance</a:t>
            </a:r>
            <a:endParaRPr lang="en-US" sz="3200" dirty="0"/>
          </a:p>
        </p:txBody>
      </p:sp>
      <p:sp>
        <p:nvSpPr>
          <p:cNvPr id="20" name="Down Arrow 19"/>
          <p:cNvSpPr/>
          <p:nvPr/>
        </p:nvSpPr>
        <p:spPr>
          <a:xfrm>
            <a:off x="2053283" y="2699994"/>
            <a:ext cx="150209" cy="272169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Down Arrow 20"/>
          <p:cNvSpPr/>
          <p:nvPr/>
        </p:nvSpPr>
        <p:spPr>
          <a:xfrm>
            <a:off x="3255646" y="2699994"/>
            <a:ext cx="150209" cy="272169"/>
          </a:xfrm>
          <a:prstGeom prst="downArrow">
            <a:avLst/>
          </a:prstGeom>
          <a:solidFill>
            <a:schemeClr val="bg1">
              <a:lumMod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2" name="Table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7723336"/>
              </p:ext>
            </p:extLst>
          </p:nvPr>
        </p:nvGraphicFramePr>
        <p:xfrm>
          <a:off x="457200" y="3054713"/>
          <a:ext cx="3490009" cy="861060"/>
        </p:xfrm>
        <a:graphic>
          <a:graphicData uri="http://schemas.openxmlformats.org/drawingml/2006/table">
            <a:tbl>
              <a:tblPr/>
              <a:tblGrid>
                <a:gridCol w="1019764"/>
                <a:gridCol w="1278937"/>
                <a:gridCol w="1191308"/>
              </a:tblGrid>
              <a:tr h="2652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Gene 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C1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1" i="0" u="none" strike="noStrike" dirty="0" smtClean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T1</a:t>
                      </a:r>
                      <a:endParaRPr lang="en-US" sz="1800" b="1" i="0" u="none" strike="noStrike" dirty="0">
                        <a:solidFill>
                          <a:srgbClr val="FF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52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2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pSp>
        <p:nvGrpSpPr>
          <p:cNvPr id="32" name="Group 31"/>
          <p:cNvGrpSpPr/>
          <p:nvPr/>
        </p:nvGrpSpPr>
        <p:grpSpPr>
          <a:xfrm>
            <a:off x="1606289" y="1492505"/>
            <a:ext cx="2340920" cy="1111689"/>
            <a:chOff x="1233267" y="1019122"/>
            <a:chExt cx="2340920" cy="1111689"/>
          </a:xfrm>
        </p:grpSpPr>
        <p:grpSp>
          <p:nvGrpSpPr>
            <p:cNvPr id="13" name="Group 12"/>
            <p:cNvGrpSpPr/>
            <p:nvPr/>
          </p:nvGrpSpPr>
          <p:grpSpPr>
            <a:xfrm>
              <a:off x="1233267" y="1019122"/>
              <a:ext cx="2340920" cy="1111689"/>
              <a:chOff x="3738117" y="1182975"/>
              <a:chExt cx="2340920" cy="1111689"/>
            </a:xfrm>
          </p:grpSpPr>
          <p:pic>
            <p:nvPicPr>
              <p:cNvPr id="4" name="Picture 4"/>
              <p:cNvPicPr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68417" y="1193494"/>
                <a:ext cx="547687" cy="7318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6" name="Picture 4"/>
              <p:cNvPicPr>
                <a:picLocks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15494" y="1182975"/>
                <a:ext cx="547687" cy="7318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" name="TextBox 6"/>
              <p:cNvSpPr txBox="1"/>
              <p:nvPr/>
            </p:nvSpPr>
            <p:spPr>
              <a:xfrm>
                <a:off x="3738117" y="1925332"/>
                <a:ext cx="1052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Control 1</a:t>
                </a:r>
                <a:endParaRPr lang="en-US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4851568" y="1914813"/>
                <a:ext cx="122746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TRT 1 (salt)</a:t>
                </a:r>
                <a:endParaRPr lang="en-US" dirty="0"/>
              </a:p>
            </p:txBody>
          </p:sp>
        </p:grpSp>
        <p:sp>
          <p:nvSpPr>
            <p:cNvPr id="31" name="TextBox 30"/>
            <p:cNvSpPr txBox="1"/>
            <p:nvPr/>
          </p:nvSpPr>
          <p:spPr>
            <a:xfrm>
              <a:off x="2787371" y="1173633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619570" y="1432478"/>
            <a:ext cx="413073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Question</a:t>
            </a:r>
            <a:r>
              <a:rPr lang="en-US" sz="2400" dirty="0" smtClean="0"/>
              <a:t>: what would cause the difference between two values, </a:t>
            </a:r>
            <a:r>
              <a:rPr lang="en-US" sz="2400" dirty="0" smtClean="0">
                <a:solidFill>
                  <a:srgbClr val="FF0000"/>
                </a:solidFill>
              </a:rPr>
              <a:t>C1</a:t>
            </a:r>
            <a:r>
              <a:rPr lang="en-US" sz="2400" dirty="0" smtClean="0"/>
              <a:t> and </a:t>
            </a:r>
            <a:r>
              <a:rPr lang="en-US" sz="2400" dirty="0" smtClean="0">
                <a:solidFill>
                  <a:srgbClr val="FF0000"/>
                </a:solidFill>
              </a:rPr>
              <a:t>T1</a:t>
            </a:r>
            <a:r>
              <a:rPr lang="en-US" sz="2400" dirty="0" smtClean="0"/>
              <a:t>?</a:t>
            </a:r>
            <a:endParaRPr lang="en-US" sz="2400" dirty="0"/>
          </a:p>
        </p:txBody>
      </p:sp>
      <p:sp>
        <p:nvSpPr>
          <p:cNvPr id="23" name="TextBox 22"/>
          <p:cNvSpPr txBox="1"/>
          <p:nvPr/>
        </p:nvSpPr>
        <p:spPr>
          <a:xfrm>
            <a:off x="422126" y="4337050"/>
            <a:ext cx="39243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Our interest:</a:t>
            </a:r>
          </a:p>
          <a:p>
            <a:r>
              <a:rPr lang="en-US" sz="2400" dirty="0" smtClean="0"/>
              <a:t>the effect of the </a:t>
            </a:r>
            <a:r>
              <a:rPr lang="en-US" sz="2400" dirty="0" smtClean="0">
                <a:solidFill>
                  <a:srgbClr val="FF0000"/>
                </a:solidFill>
              </a:rPr>
              <a:t>salt treatment </a:t>
            </a:r>
            <a:r>
              <a:rPr lang="en-US" sz="2400" dirty="0" smtClean="0"/>
              <a:t>on gene expression</a:t>
            </a:r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4505356" y="3089004"/>
            <a:ext cx="319719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/>
              <a:buChar char="•"/>
            </a:pPr>
            <a:r>
              <a:rPr lang="en-US" sz="2400" b="1" dirty="0" smtClean="0">
                <a:solidFill>
                  <a:schemeClr val="accent2">
                    <a:lumMod val="75000"/>
                  </a:schemeClr>
                </a:solidFill>
              </a:rPr>
              <a:t>Treatment effect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Plant difference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/>
              <a:t>RNA quality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/>
              <a:t>Library preparation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Sequencing</a:t>
            </a:r>
          </a:p>
          <a:p>
            <a:pPr marL="457200" indent="-457200">
              <a:buFont typeface="Arial"/>
              <a:buChar char="•"/>
            </a:pPr>
            <a:r>
              <a:rPr lang="en-US" sz="2400" dirty="0"/>
              <a:t>S</a:t>
            </a:r>
            <a:r>
              <a:rPr lang="en-US" sz="2400" dirty="0" smtClean="0"/>
              <a:t>ampling</a:t>
            </a:r>
          </a:p>
          <a:p>
            <a:pPr marL="457200" indent="-457200">
              <a:buFont typeface="Arial"/>
              <a:buChar char="•"/>
            </a:pPr>
            <a:endParaRPr lang="en-US" sz="2400" dirty="0" smtClean="0"/>
          </a:p>
          <a:p>
            <a:pPr marL="457200" indent="-457200">
              <a:buFont typeface="Arial"/>
              <a:buChar char="•"/>
            </a:pPr>
            <a:r>
              <a:rPr lang="en-US" sz="2400" dirty="0" smtClean="0"/>
              <a:t>Sequencing depth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7759640" y="3409658"/>
            <a:ext cx="857698" cy="1898942"/>
            <a:chOff x="7759640" y="3409658"/>
            <a:chExt cx="857698" cy="1898942"/>
          </a:xfrm>
        </p:grpSpPr>
        <p:sp>
          <p:nvSpPr>
            <p:cNvPr id="36" name="Rectangle 35"/>
            <p:cNvSpPr/>
            <p:nvPr/>
          </p:nvSpPr>
          <p:spPr>
            <a:xfrm>
              <a:off x="7808384" y="3409658"/>
              <a:ext cx="743939" cy="66727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951789" y="3473759"/>
              <a:ext cx="4571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Bio</a:t>
              </a:r>
            </a:p>
            <a:p>
              <a:pPr algn="ctr"/>
              <a:r>
                <a:rPr lang="en-US" sz="1400" dirty="0" smtClean="0"/>
                <a:t>TRT</a:t>
              </a:r>
              <a:endParaRPr lang="en-US" sz="1400" dirty="0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7808384" y="4052946"/>
              <a:ext cx="743939" cy="430154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7808384" y="4482949"/>
              <a:ext cx="743939" cy="42407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/>
            <p:cNvSpPr/>
            <p:nvPr/>
          </p:nvSpPr>
          <p:spPr>
            <a:xfrm>
              <a:off x="7808384" y="4896913"/>
              <a:ext cx="743939" cy="411687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7759640" y="4008496"/>
              <a:ext cx="8576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 smtClean="0"/>
                <a:t>Bio</a:t>
              </a:r>
            </a:p>
            <a:p>
              <a:pPr algn="ctr"/>
              <a:r>
                <a:rPr lang="en-US" sz="1400" dirty="0" smtClean="0"/>
                <a:t>other</a:t>
              </a:r>
              <a:endParaRPr lang="en-US" sz="1400" dirty="0"/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7914490" y="4536894"/>
              <a:ext cx="53172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Tech</a:t>
              </a:r>
              <a:endParaRPr lang="en-US" sz="1400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818715" y="4962372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Sample</a:t>
              </a:r>
              <a:endParaRPr lang="en-US" sz="1400" dirty="0"/>
            </a:p>
          </p:txBody>
        </p:sp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AB89-B125-9242-8DB3-C0D669061AD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4810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3594"/>
            <a:ext cx="8229600" cy="75344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Source of variance in RNA-</a:t>
            </a:r>
            <a:r>
              <a:rPr lang="en-US" sz="3200" dirty="0" err="1" smtClean="0"/>
              <a:t>Seq</a:t>
            </a:r>
            <a:r>
              <a:rPr lang="en-US" sz="3200" dirty="0" smtClean="0"/>
              <a:t> - sampling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669" y="1286123"/>
            <a:ext cx="7686094" cy="1001349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accent6">
                    <a:lumMod val="75000"/>
                  </a:schemeClr>
                </a:solidFill>
              </a:rPr>
              <a:t>Sampling variance</a:t>
            </a:r>
            <a:r>
              <a:rPr lang="en-US" sz="2800" dirty="0" smtClean="0"/>
              <a:t> derived from the inherent nature of counting experiments</a:t>
            </a:r>
          </a:p>
        </p:txBody>
      </p:sp>
      <p:sp>
        <p:nvSpPr>
          <p:cNvPr id="4" name="Oval 3"/>
          <p:cNvSpPr/>
          <p:nvPr/>
        </p:nvSpPr>
        <p:spPr>
          <a:xfrm>
            <a:off x="457201" y="3141866"/>
            <a:ext cx="3311690" cy="1966301"/>
          </a:xfrm>
          <a:prstGeom prst="ellipse">
            <a:avLst/>
          </a:prstGeom>
          <a:noFill/>
          <a:ln>
            <a:solidFill>
              <a:schemeClr val="accent4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50338" y="3727309"/>
            <a:ext cx="31580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total molecules: </a:t>
            </a:r>
            <a:r>
              <a:rPr lang="en-US" sz="2400" dirty="0"/>
              <a:t>10</a:t>
            </a:r>
            <a:r>
              <a:rPr lang="en-US" sz="2400" baseline="30000" dirty="0"/>
              <a:t>9</a:t>
            </a:r>
            <a:endParaRPr lang="en-US" sz="2400" dirty="0"/>
          </a:p>
          <a:p>
            <a:r>
              <a:rPr lang="en-US" sz="2400" dirty="0" smtClean="0"/>
              <a:t>gene X: 1000 molecules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4188272" y="2321273"/>
            <a:ext cx="221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Randomly sample 10</a:t>
            </a:r>
            <a:r>
              <a:rPr lang="en-US" baseline="30000" dirty="0" smtClean="0"/>
              <a:t>7</a:t>
            </a:r>
            <a:endParaRPr lang="en-US" baseline="30000" dirty="0"/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2005761"/>
              </p:ext>
            </p:extLst>
          </p:nvPr>
        </p:nvGraphicFramePr>
        <p:xfrm>
          <a:off x="4188272" y="2689280"/>
          <a:ext cx="2457973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4447"/>
                <a:gridCol w="57352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First sampling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Second sampling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Third sampling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9" name="TextBox 28"/>
          <p:cNvSpPr txBox="1"/>
          <p:nvPr/>
        </p:nvSpPr>
        <p:spPr>
          <a:xfrm>
            <a:off x="4188272" y="4221448"/>
            <a:ext cx="22174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Randomly sample 10</a:t>
            </a:r>
            <a:r>
              <a:rPr lang="en-US" baseline="30000" dirty="0" smtClean="0"/>
              <a:t>8</a:t>
            </a:r>
            <a:endParaRPr lang="en-US" baseline="30000" dirty="0"/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89960862"/>
              </p:ext>
            </p:extLst>
          </p:nvPr>
        </p:nvGraphicFramePr>
        <p:xfrm>
          <a:off x="4188272" y="4589455"/>
          <a:ext cx="2457973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84447"/>
                <a:gridCol w="573526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First sampling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102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Second sampling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93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Third sampling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97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269950" y="6014627"/>
            <a:ext cx="57686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Sequence depth (sampling number) matters.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AB89-B125-9242-8DB3-C0D669061AD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6320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1" grpId="0"/>
      <p:bldP spid="29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Schedule (6/7)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17600" y="1828802"/>
            <a:ext cx="7073900" cy="364489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dirty="0" smtClean="0"/>
              <a:t>9:30 – 10:</a:t>
            </a:r>
            <a:r>
              <a:rPr lang="en-US" dirty="0"/>
              <a:t>5</a:t>
            </a:r>
            <a:r>
              <a:rPr lang="en-US" dirty="0" smtClean="0"/>
              <a:t>0  Lecture I (RNA-</a:t>
            </a:r>
            <a:r>
              <a:rPr lang="en-US" dirty="0" err="1" smtClean="0"/>
              <a:t>Seq</a:t>
            </a:r>
            <a:r>
              <a:rPr lang="en-US" dirty="0" smtClean="0"/>
              <a:t>)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11:00 – 12:00 Lab I (R introduction)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dirty="0" smtClean="0"/>
              <a:t>Lunch break</a:t>
            </a:r>
          </a:p>
          <a:p>
            <a:pPr>
              <a:lnSpc>
                <a:spcPct val="120000"/>
              </a:lnSpc>
            </a:pPr>
            <a:r>
              <a:rPr lang="en-US" dirty="0" smtClean="0"/>
              <a:t>1:00 – 1:30 Lecture II (DE analysis)</a:t>
            </a:r>
          </a:p>
          <a:p>
            <a:pPr>
              <a:lnSpc>
                <a:spcPct val="120000"/>
              </a:lnSpc>
            </a:pPr>
            <a:r>
              <a:rPr lang="en-US" dirty="0"/>
              <a:t>1</a:t>
            </a:r>
            <a:r>
              <a:rPr lang="en-US" dirty="0" smtClean="0"/>
              <a:t>:45 – 3:30 Lab II (DE analysis)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AB89-B125-9242-8DB3-C0D669061AD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907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79084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Technical replication</a:t>
            </a:r>
            <a:endParaRPr lang="en-US" sz="3200" dirty="0"/>
          </a:p>
        </p:txBody>
      </p:sp>
      <p:grpSp>
        <p:nvGrpSpPr>
          <p:cNvPr id="111" name="Group 110"/>
          <p:cNvGrpSpPr/>
          <p:nvPr/>
        </p:nvGrpSpPr>
        <p:grpSpPr>
          <a:xfrm>
            <a:off x="596948" y="1033222"/>
            <a:ext cx="7561062" cy="1678731"/>
            <a:chOff x="596948" y="1033222"/>
            <a:chExt cx="7561062" cy="1678731"/>
          </a:xfrm>
        </p:grpSpPr>
        <p:sp>
          <p:nvSpPr>
            <p:cNvPr id="11" name="TextBox 10"/>
            <p:cNvSpPr txBox="1"/>
            <p:nvPr/>
          </p:nvSpPr>
          <p:spPr>
            <a:xfrm>
              <a:off x="596948" y="1775579"/>
              <a:ext cx="1052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Control 1</a:t>
              </a:r>
              <a:endParaRPr lang="en-US" dirty="0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4877834" y="1775579"/>
              <a:ext cx="704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TRT 1</a:t>
              </a:r>
              <a:endParaRPr lang="en-US" dirty="0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883966" y="1033222"/>
              <a:ext cx="1052429" cy="1111689"/>
              <a:chOff x="1872345" y="1202566"/>
              <a:chExt cx="1052429" cy="1111689"/>
            </a:xfrm>
          </p:grpSpPr>
          <p:pic>
            <p:nvPicPr>
              <p:cNvPr id="13" name="Picture 4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24716" y="1202566"/>
                <a:ext cx="547687" cy="7318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1872345" y="1944923"/>
                <a:ext cx="1052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Control 2</a:t>
                </a:r>
                <a:endParaRPr lang="en-US" dirty="0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3170984" y="1775579"/>
              <a:ext cx="1052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Control 3</a:t>
              </a:r>
              <a:endParaRPr lang="en-US" dirty="0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6165846" y="1033222"/>
              <a:ext cx="704152" cy="1111689"/>
              <a:chOff x="5954853" y="1202566"/>
              <a:chExt cx="704152" cy="1111689"/>
            </a:xfrm>
          </p:grpSpPr>
          <p:pic>
            <p:nvPicPr>
              <p:cNvPr id="17" name="Picture 4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33086" y="1202566"/>
                <a:ext cx="547687" cy="7318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5954853" y="1944923"/>
                <a:ext cx="7041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TRT 2</a:t>
                </a:r>
                <a:endParaRPr lang="en-US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6109813" y="1343686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T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1" name="TextBox 20"/>
            <p:cNvSpPr txBox="1"/>
            <p:nvPr/>
          </p:nvSpPr>
          <p:spPr>
            <a:xfrm>
              <a:off x="7453858" y="1775579"/>
              <a:ext cx="704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TRT 3</a:t>
              </a:r>
              <a:endParaRPr lang="en-US" dirty="0"/>
            </a:p>
          </p:txBody>
        </p:sp>
        <p:sp>
          <p:nvSpPr>
            <p:cNvPr id="23" name="Left Bracket 22"/>
            <p:cNvSpPr/>
            <p:nvPr/>
          </p:nvSpPr>
          <p:spPr>
            <a:xfrm rot="5400000" flipH="1">
              <a:off x="2355708" y="1071584"/>
              <a:ext cx="105833" cy="2576973"/>
            </a:xfrm>
            <a:prstGeom prst="leftBracke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Left Bracket 23"/>
            <p:cNvSpPr/>
            <p:nvPr/>
          </p:nvSpPr>
          <p:spPr>
            <a:xfrm rot="5400000" flipH="1">
              <a:off x="6464983" y="1071585"/>
              <a:ext cx="105833" cy="2576973"/>
            </a:xfrm>
            <a:prstGeom prst="leftBracke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686035" y="2067451"/>
              <a:ext cx="1471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within groups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782492" y="2067451"/>
              <a:ext cx="1471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within groups</a:t>
              </a:r>
              <a:endParaRPr lang="en-US" dirty="0"/>
            </a:p>
          </p:txBody>
        </p:sp>
        <p:sp>
          <p:nvSpPr>
            <p:cNvPr id="33" name="Left Bracket 32"/>
            <p:cNvSpPr/>
            <p:nvPr/>
          </p:nvSpPr>
          <p:spPr>
            <a:xfrm rot="5400000" flipH="1">
              <a:off x="4447073" y="494587"/>
              <a:ext cx="105834" cy="4241794"/>
            </a:xfrm>
            <a:prstGeom prst="leftBracke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636647" y="2342621"/>
              <a:ext cx="1710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between groups</a:t>
              </a:r>
              <a:endParaRPr lang="en-US" dirty="0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5407723" y="3076537"/>
            <a:ext cx="1099384" cy="2331283"/>
            <a:chOff x="5407723" y="3076537"/>
            <a:chExt cx="1099384" cy="2331283"/>
          </a:xfrm>
        </p:grpSpPr>
        <p:sp>
          <p:nvSpPr>
            <p:cNvPr id="53" name="Rectangle 52"/>
            <p:cNvSpPr/>
            <p:nvPr/>
          </p:nvSpPr>
          <p:spPr>
            <a:xfrm>
              <a:off x="5698720" y="3076537"/>
              <a:ext cx="517391" cy="5364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728852" y="3082125"/>
              <a:ext cx="4571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Bio</a:t>
              </a:r>
            </a:p>
            <a:p>
              <a:r>
                <a:rPr lang="en-US" sz="1400" dirty="0" smtClean="0"/>
                <a:t>TRT</a:t>
              </a:r>
              <a:endParaRPr lang="en-US" sz="1400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5698720" y="3593721"/>
              <a:ext cx="517391" cy="51643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5698720" y="4097691"/>
              <a:ext cx="517391" cy="3409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698720" y="4430505"/>
              <a:ext cx="517391" cy="33098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664550" y="3586932"/>
              <a:ext cx="585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Bio</a:t>
              </a:r>
            </a:p>
            <a:p>
              <a:pPr algn="ctr"/>
              <a:r>
                <a:rPr lang="en-US" sz="1400" dirty="0" smtClean="0"/>
                <a:t>other</a:t>
              </a:r>
              <a:endParaRPr lang="en-US" sz="140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691551" y="4125746"/>
              <a:ext cx="5317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Tech</a:t>
              </a:r>
              <a:endParaRPr lang="en-US" sz="14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595778" y="4421861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Sample</a:t>
              </a:r>
              <a:endParaRPr lang="en-US" sz="1400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407723" y="4761489"/>
              <a:ext cx="10993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between groups</a:t>
              </a:r>
              <a:endParaRPr lang="en-US" dirty="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568588" y="3075336"/>
            <a:ext cx="2344004" cy="1686153"/>
            <a:chOff x="6568588" y="3075336"/>
            <a:chExt cx="2344004" cy="1686153"/>
          </a:xfrm>
        </p:grpSpPr>
        <p:sp>
          <p:nvSpPr>
            <p:cNvPr id="71" name="Up-Down Arrow 70"/>
            <p:cNvSpPr/>
            <p:nvPr/>
          </p:nvSpPr>
          <p:spPr>
            <a:xfrm>
              <a:off x="6569150" y="3075336"/>
              <a:ext cx="173568" cy="1053471"/>
            </a:xfrm>
            <a:prstGeom prst="upDownArrow">
              <a:avLst/>
            </a:prstGeom>
            <a:solidFill>
              <a:srgbClr val="6600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Up-Down Arrow 71"/>
            <p:cNvSpPr/>
            <p:nvPr/>
          </p:nvSpPr>
          <p:spPr>
            <a:xfrm>
              <a:off x="6568588" y="4128807"/>
              <a:ext cx="174130" cy="632682"/>
            </a:xfrm>
            <a:prstGeom prst="up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824147" y="3261617"/>
              <a:ext cx="20884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Compare to declare the significance</a:t>
              </a:r>
              <a:endParaRPr lang="en-US" dirty="0"/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3697111" y="3457799"/>
            <a:ext cx="968334" cy="1934246"/>
            <a:chOff x="3097167" y="3468487"/>
            <a:chExt cx="968334" cy="1934246"/>
          </a:xfrm>
        </p:grpSpPr>
        <p:sp>
          <p:nvSpPr>
            <p:cNvPr id="102" name="Rectangle 101"/>
            <p:cNvSpPr/>
            <p:nvPr/>
          </p:nvSpPr>
          <p:spPr>
            <a:xfrm>
              <a:off x="3314939" y="4100752"/>
              <a:ext cx="517391" cy="3409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3314939" y="4433566"/>
              <a:ext cx="517391" cy="33098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307770" y="4128807"/>
              <a:ext cx="5317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Tech</a:t>
              </a:r>
              <a:endParaRPr lang="en-US" sz="1400" dirty="0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211997" y="4424922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Sample</a:t>
              </a:r>
              <a:endParaRPr lang="en-US" sz="1400" dirty="0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3100912" y="4756402"/>
              <a:ext cx="9454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within groups</a:t>
              </a:r>
              <a:endParaRPr lang="en-US" dirty="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097167" y="3468487"/>
              <a:ext cx="96833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Technical</a:t>
              </a:r>
            </a:p>
            <a:p>
              <a:pPr algn="ctr"/>
              <a:r>
                <a:rPr lang="en-US" sz="1600" dirty="0" smtClean="0"/>
                <a:t>replicate</a:t>
              </a:r>
              <a:endParaRPr lang="en-US" sz="1600" dirty="0"/>
            </a:p>
          </p:txBody>
        </p:sp>
      </p:grpSp>
      <p:sp>
        <p:nvSpPr>
          <p:cNvPr id="110" name="TextBox 109"/>
          <p:cNvSpPr txBox="1"/>
          <p:nvPr/>
        </p:nvSpPr>
        <p:spPr>
          <a:xfrm>
            <a:off x="340749" y="3468487"/>
            <a:ext cx="2690318" cy="19389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solidFill>
                  <a:srgbClr val="17375E"/>
                </a:solidFill>
              </a:rPr>
              <a:t>Technical replication</a:t>
            </a:r>
            <a:r>
              <a:rPr lang="en-US" sz="2000" i="1" dirty="0" smtClean="0"/>
              <a:t> </a:t>
            </a:r>
            <a:r>
              <a:rPr lang="en-US" sz="2000" dirty="0" smtClean="0"/>
              <a:t>refers to the sequencing of multiple libraries derived from </a:t>
            </a:r>
            <a:r>
              <a:rPr lang="en-US" sz="2000" b="1" dirty="0" smtClean="0">
                <a:solidFill>
                  <a:srgbClr val="17375E"/>
                </a:solidFill>
              </a:rPr>
              <a:t>the same biological sample</a:t>
            </a:r>
            <a:r>
              <a:rPr lang="en-US" sz="2000" dirty="0" smtClean="0"/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6995111" y="5063067"/>
            <a:ext cx="16916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False power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4" name="Picture 3" descr="Screenshot 2017-04-11 09.25.0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027" y="369332"/>
            <a:ext cx="444346" cy="1174342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AB89-B125-9242-8DB3-C0D669061AD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770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79084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Biological replication</a:t>
            </a:r>
            <a:endParaRPr lang="en-US" sz="3200" dirty="0"/>
          </a:p>
        </p:txBody>
      </p:sp>
      <p:grpSp>
        <p:nvGrpSpPr>
          <p:cNvPr id="111" name="Group 110"/>
          <p:cNvGrpSpPr/>
          <p:nvPr/>
        </p:nvGrpSpPr>
        <p:grpSpPr>
          <a:xfrm>
            <a:off x="596948" y="1033222"/>
            <a:ext cx="7561062" cy="1678731"/>
            <a:chOff x="596948" y="1033222"/>
            <a:chExt cx="7561062" cy="1678731"/>
          </a:xfrm>
        </p:grpSpPr>
        <p:grpSp>
          <p:nvGrpSpPr>
            <p:cNvPr id="25" name="Group 24"/>
            <p:cNvGrpSpPr/>
            <p:nvPr/>
          </p:nvGrpSpPr>
          <p:grpSpPr>
            <a:xfrm>
              <a:off x="596948" y="1033222"/>
              <a:ext cx="1052429" cy="1111689"/>
              <a:chOff x="646340" y="1202566"/>
              <a:chExt cx="1052429" cy="1111689"/>
            </a:xfrm>
          </p:grpSpPr>
          <p:pic>
            <p:nvPicPr>
              <p:cNvPr id="9" name="Picture 4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8711" y="1202566"/>
                <a:ext cx="547687" cy="7318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646340" y="1944923"/>
                <a:ext cx="1052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Control 1</a:t>
                </a:r>
                <a:endParaRPr lang="en-US" dirty="0"/>
              </a:p>
            </p:txBody>
          </p:sp>
        </p:grpSp>
        <p:grpSp>
          <p:nvGrpSpPr>
            <p:cNvPr id="28" name="Group 27"/>
            <p:cNvGrpSpPr/>
            <p:nvPr/>
          </p:nvGrpSpPr>
          <p:grpSpPr>
            <a:xfrm>
              <a:off x="4877834" y="1033222"/>
              <a:ext cx="704152" cy="1111689"/>
              <a:chOff x="4653217" y="1202566"/>
              <a:chExt cx="704152" cy="1111689"/>
            </a:xfrm>
          </p:grpSpPr>
          <p:pic>
            <p:nvPicPr>
              <p:cNvPr id="10" name="Picture 4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31450" y="1202566"/>
                <a:ext cx="547687" cy="7318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" name="TextBox 11"/>
              <p:cNvSpPr txBox="1"/>
              <p:nvPr/>
            </p:nvSpPr>
            <p:spPr>
              <a:xfrm>
                <a:off x="4653217" y="1944923"/>
                <a:ext cx="7041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TRT 1</a:t>
                </a:r>
                <a:endParaRPr lang="en-US" dirty="0"/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4808177" y="1343686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T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1883966" y="1033222"/>
              <a:ext cx="1052429" cy="1111689"/>
              <a:chOff x="1872345" y="1202566"/>
              <a:chExt cx="1052429" cy="1111689"/>
            </a:xfrm>
          </p:grpSpPr>
          <p:pic>
            <p:nvPicPr>
              <p:cNvPr id="13" name="Picture 4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24716" y="1202566"/>
                <a:ext cx="547687" cy="7318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4" name="TextBox 13"/>
              <p:cNvSpPr txBox="1"/>
              <p:nvPr/>
            </p:nvSpPr>
            <p:spPr>
              <a:xfrm>
                <a:off x="1872345" y="1944923"/>
                <a:ext cx="1052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Control 2</a:t>
                </a:r>
                <a:endParaRPr lang="en-US" dirty="0"/>
              </a:p>
            </p:txBody>
          </p:sp>
        </p:grpSp>
        <p:grpSp>
          <p:nvGrpSpPr>
            <p:cNvPr id="27" name="Group 26"/>
            <p:cNvGrpSpPr/>
            <p:nvPr/>
          </p:nvGrpSpPr>
          <p:grpSpPr>
            <a:xfrm>
              <a:off x="3170984" y="1033222"/>
              <a:ext cx="1052429" cy="1111689"/>
              <a:chOff x="3155296" y="1202566"/>
              <a:chExt cx="1052429" cy="1111689"/>
            </a:xfrm>
          </p:grpSpPr>
          <p:pic>
            <p:nvPicPr>
              <p:cNvPr id="15" name="Picture 4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07667" y="1202566"/>
                <a:ext cx="547687" cy="7318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6" name="TextBox 15"/>
              <p:cNvSpPr txBox="1"/>
              <p:nvPr/>
            </p:nvSpPr>
            <p:spPr>
              <a:xfrm>
                <a:off x="3155296" y="1944923"/>
                <a:ext cx="10524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Control 3</a:t>
                </a:r>
                <a:endParaRPr lang="en-US" dirty="0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>
              <a:off x="6165846" y="1033222"/>
              <a:ext cx="704152" cy="1111689"/>
              <a:chOff x="5954853" y="1202566"/>
              <a:chExt cx="704152" cy="1111689"/>
            </a:xfrm>
          </p:grpSpPr>
          <p:pic>
            <p:nvPicPr>
              <p:cNvPr id="17" name="Picture 4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33086" y="1202566"/>
                <a:ext cx="547687" cy="7318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8" name="TextBox 17"/>
              <p:cNvSpPr txBox="1"/>
              <p:nvPr/>
            </p:nvSpPr>
            <p:spPr>
              <a:xfrm>
                <a:off x="5954853" y="1944923"/>
                <a:ext cx="7041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TRT 2</a:t>
                </a:r>
                <a:endParaRPr lang="en-US" dirty="0"/>
              </a:p>
            </p:txBody>
          </p:sp>
          <p:sp>
            <p:nvSpPr>
              <p:cNvPr id="19" name="TextBox 18"/>
              <p:cNvSpPr txBox="1"/>
              <p:nvPr/>
            </p:nvSpPr>
            <p:spPr>
              <a:xfrm>
                <a:off x="6109813" y="1343686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T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30" name="Group 29"/>
            <p:cNvGrpSpPr/>
            <p:nvPr/>
          </p:nvGrpSpPr>
          <p:grpSpPr>
            <a:xfrm>
              <a:off x="7453858" y="1033222"/>
              <a:ext cx="704152" cy="1111689"/>
              <a:chOff x="7355074" y="1202566"/>
              <a:chExt cx="704152" cy="1111689"/>
            </a:xfrm>
          </p:grpSpPr>
          <p:pic>
            <p:nvPicPr>
              <p:cNvPr id="20" name="Picture 4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33307" y="1202566"/>
                <a:ext cx="547687" cy="7318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1" name="TextBox 20"/>
              <p:cNvSpPr txBox="1"/>
              <p:nvPr/>
            </p:nvSpPr>
            <p:spPr>
              <a:xfrm>
                <a:off x="7355074" y="1944923"/>
                <a:ext cx="7041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TRT 3</a:t>
                </a:r>
                <a:endParaRPr lang="en-US" dirty="0"/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7510034" y="1343686"/>
                <a:ext cx="3000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rgbClr val="FF0000"/>
                    </a:solidFill>
                  </a:rPr>
                  <a:t>T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23" name="Left Bracket 22"/>
            <p:cNvSpPr/>
            <p:nvPr/>
          </p:nvSpPr>
          <p:spPr>
            <a:xfrm rot="5400000" flipH="1">
              <a:off x="2355708" y="1071584"/>
              <a:ext cx="105833" cy="2576973"/>
            </a:xfrm>
            <a:prstGeom prst="leftBracke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Left Bracket 23"/>
            <p:cNvSpPr/>
            <p:nvPr/>
          </p:nvSpPr>
          <p:spPr>
            <a:xfrm rot="5400000" flipH="1">
              <a:off x="6464983" y="1071585"/>
              <a:ext cx="105833" cy="2576973"/>
            </a:xfrm>
            <a:prstGeom prst="leftBracke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686035" y="2067451"/>
              <a:ext cx="1471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within groups</a:t>
              </a:r>
              <a:endParaRPr lang="en-US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782492" y="2067451"/>
              <a:ext cx="14713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within groups</a:t>
              </a:r>
              <a:endParaRPr lang="en-US" dirty="0"/>
            </a:p>
          </p:txBody>
        </p:sp>
        <p:sp>
          <p:nvSpPr>
            <p:cNvPr id="33" name="Left Bracket 32"/>
            <p:cNvSpPr/>
            <p:nvPr/>
          </p:nvSpPr>
          <p:spPr>
            <a:xfrm rot="5400000" flipH="1">
              <a:off x="4447073" y="494587"/>
              <a:ext cx="105834" cy="4241794"/>
            </a:xfrm>
            <a:prstGeom prst="leftBracke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636647" y="2342621"/>
              <a:ext cx="17107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between groups</a:t>
              </a:r>
              <a:endParaRPr lang="en-US" dirty="0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5407723" y="3076537"/>
            <a:ext cx="1099384" cy="2331283"/>
            <a:chOff x="5407723" y="3076537"/>
            <a:chExt cx="1099384" cy="2331283"/>
          </a:xfrm>
        </p:grpSpPr>
        <p:sp>
          <p:nvSpPr>
            <p:cNvPr id="53" name="Rectangle 52"/>
            <p:cNvSpPr/>
            <p:nvPr/>
          </p:nvSpPr>
          <p:spPr>
            <a:xfrm>
              <a:off x="5698720" y="3076537"/>
              <a:ext cx="517391" cy="53647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5728852" y="3082125"/>
              <a:ext cx="45712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Bio</a:t>
              </a:r>
            </a:p>
            <a:p>
              <a:r>
                <a:rPr lang="en-US" sz="1400" dirty="0" smtClean="0"/>
                <a:t>TRT</a:t>
              </a:r>
              <a:endParaRPr lang="en-US" sz="1400" dirty="0"/>
            </a:p>
          </p:txBody>
        </p:sp>
        <p:sp>
          <p:nvSpPr>
            <p:cNvPr id="64" name="Rectangle 63"/>
            <p:cNvSpPr/>
            <p:nvPr/>
          </p:nvSpPr>
          <p:spPr>
            <a:xfrm>
              <a:off x="5698720" y="3593721"/>
              <a:ext cx="517391" cy="51643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/>
            <p:cNvSpPr/>
            <p:nvPr/>
          </p:nvSpPr>
          <p:spPr>
            <a:xfrm>
              <a:off x="5698720" y="4097691"/>
              <a:ext cx="517391" cy="3409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698720" y="4430505"/>
              <a:ext cx="517391" cy="33098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664550" y="3586932"/>
              <a:ext cx="585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Bio</a:t>
              </a:r>
            </a:p>
            <a:p>
              <a:pPr algn="ctr"/>
              <a:r>
                <a:rPr lang="en-US" sz="1400" dirty="0" smtClean="0"/>
                <a:t>other</a:t>
              </a:r>
              <a:endParaRPr lang="en-US" sz="140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5691551" y="4125746"/>
              <a:ext cx="5317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Tech</a:t>
              </a:r>
              <a:endParaRPr lang="en-US" sz="14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595778" y="4421861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Sample</a:t>
              </a:r>
              <a:endParaRPr lang="en-US" sz="1400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5407723" y="4761489"/>
              <a:ext cx="109938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between groups</a:t>
              </a:r>
              <a:endParaRPr lang="en-US" dirty="0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6568588" y="3075336"/>
            <a:ext cx="2344004" cy="1686153"/>
            <a:chOff x="6568588" y="3075336"/>
            <a:chExt cx="2344004" cy="1686153"/>
          </a:xfrm>
        </p:grpSpPr>
        <p:sp>
          <p:nvSpPr>
            <p:cNvPr id="71" name="Up-Down Arrow 70"/>
            <p:cNvSpPr/>
            <p:nvPr/>
          </p:nvSpPr>
          <p:spPr>
            <a:xfrm>
              <a:off x="6569150" y="3075336"/>
              <a:ext cx="174130" cy="499063"/>
            </a:xfrm>
            <a:prstGeom prst="upDownArrow">
              <a:avLst/>
            </a:prstGeom>
            <a:solidFill>
              <a:srgbClr val="660066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Up-Down Arrow 71"/>
            <p:cNvSpPr/>
            <p:nvPr/>
          </p:nvSpPr>
          <p:spPr>
            <a:xfrm>
              <a:off x="6568588" y="3574399"/>
              <a:ext cx="174130" cy="1187090"/>
            </a:xfrm>
            <a:prstGeom prst="upDown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824147" y="3261617"/>
              <a:ext cx="20884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Compare to declare the significance</a:t>
              </a:r>
              <a:endParaRPr lang="en-US" dirty="0"/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825570" y="5626253"/>
            <a:ext cx="75563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smtClean="0"/>
              <a:t>Use biological replication instead of technical replication unless you have your own interest.</a:t>
            </a:r>
          </a:p>
          <a:p>
            <a:pPr marL="342900" indent="-342900">
              <a:buAutoNum type="arabicPeriod"/>
            </a:pPr>
            <a:r>
              <a:rPr lang="en-US" dirty="0" smtClean="0"/>
              <a:t>More replicates increase the power to detect small treatment effect</a:t>
            </a:r>
          </a:p>
        </p:txBody>
      </p:sp>
      <p:grpSp>
        <p:nvGrpSpPr>
          <p:cNvPr id="112" name="Group 111"/>
          <p:cNvGrpSpPr/>
          <p:nvPr/>
        </p:nvGrpSpPr>
        <p:grpSpPr>
          <a:xfrm>
            <a:off x="3097167" y="3468487"/>
            <a:ext cx="968334" cy="1934246"/>
            <a:chOff x="3097167" y="3468487"/>
            <a:chExt cx="968334" cy="1934246"/>
          </a:xfrm>
        </p:grpSpPr>
        <p:sp>
          <p:nvSpPr>
            <p:cNvPr id="102" name="Rectangle 101"/>
            <p:cNvSpPr/>
            <p:nvPr/>
          </p:nvSpPr>
          <p:spPr>
            <a:xfrm>
              <a:off x="3314939" y="4100752"/>
              <a:ext cx="517391" cy="3409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3314939" y="4433566"/>
              <a:ext cx="517391" cy="33098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3307770" y="4128807"/>
              <a:ext cx="5317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Tech</a:t>
              </a:r>
              <a:endParaRPr lang="en-US" sz="1400" dirty="0"/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3211997" y="4424922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Sample</a:t>
              </a:r>
              <a:endParaRPr lang="en-US" sz="1400" dirty="0"/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3100912" y="4756402"/>
              <a:ext cx="9454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within groups</a:t>
              </a:r>
              <a:endParaRPr lang="en-US" dirty="0"/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3097167" y="3468487"/>
              <a:ext cx="96833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Technical</a:t>
              </a:r>
            </a:p>
            <a:p>
              <a:pPr algn="ctr"/>
              <a:r>
                <a:rPr lang="en-US" sz="1600" dirty="0" smtClean="0"/>
                <a:t>replicate</a:t>
              </a:r>
              <a:endParaRPr lang="en-US" sz="1600" dirty="0"/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4228072" y="2944902"/>
            <a:ext cx="982661" cy="2442237"/>
            <a:chOff x="4228072" y="2944902"/>
            <a:chExt cx="982661" cy="2442237"/>
          </a:xfrm>
        </p:grpSpPr>
        <p:sp>
          <p:nvSpPr>
            <p:cNvPr id="57" name="Rectangle 56"/>
            <p:cNvSpPr/>
            <p:nvPr/>
          </p:nvSpPr>
          <p:spPr>
            <a:xfrm>
              <a:off x="4451300" y="3581188"/>
              <a:ext cx="517391" cy="51643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451300" y="4085158"/>
              <a:ext cx="517391" cy="3409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451300" y="4417972"/>
              <a:ext cx="517391" cy="33098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417130" y="3574399"/>
              <a:ext cx="585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Bio</a:t>
              </a:r>
            </a:p>
            <a:p>
              <a:pPr algn="ctr"/>
              <a:r>
                <a:rPr lang="en-US" sz="1400" dirty="0" smtClean="0"/>
                <a:t>other</a:t>
              </a:r>
              <a:endParaRPr lang="en-US" sz="1400" dirty="0"/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4444131" y="4113213"/>
              <a:ext cx="53172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Tech</a:t>
              </a:r>
              <a:endParaRPr lang="en-US" sz="1400" dirty="0"/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4348358" y="4409328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Sample</a:t>
              </a:r>
              <a:endParaRPr lang="en-US" sz="1400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4237273" y="4740808"/>
              <a:ext cx="9454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within groups</a:t>
              </a:r>
              <a:endParaRPr lang="en-US" dirty="0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4228072" y="2944902"/>
              <a:ext cx="982661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Biological</a:t>
              </a:r>
            </a:p>
            <a:p>
              <a:pPr algn="ctr"/>
              <a:r>
                <a:rPr lang="en-US" sz="1600" dirty="0" smtClean="0"/>
                <a:t>replicate</a:t>
              </a:r>
              <a:endParaRPr lang="en-US" sz="1600" dirty="0"/>
            </a:p>
          </p:txBody>
        </p:sp>
      </p:grpSp>
      <p:sp>
        <p:nvSpPr>
          <p:cNvPr id="110" name="TextBox 109"/>
          <p:cNvSpPr txBox="1"/>
          <p:nvPr/>
        </p:nvSpPr>
        <p:spPr>
          <a:xfrm>
            <a:off x="340749" y="3072533"/>
            <a:ext cx="2595646" cy="193899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2000" b="1" i="1" dirty="0" smtClean="0">
                <a:solidFill>
                  <a:srgbClr val="17375E"/>
                </a:solidFill>
              </a:rPr>
              <a:t>Biological replication</a:t>
            </a:r>
            <a:r>
              <a:rPr lang="en-US" sz="2000" b="1" dirty="0">
                <a:solidFill>
                  <a:srgbClr val="17375E"/>
                </a:solidFill>
              </a:rPr>
              <a:t> </a:t>
            </a:r>
            <a:r>
              <a:rPr lang="en-US" sz="2000" dirty="0"/>
              <a:t>refers to the sequencing of multiple libraries derived from </a:t>
            </a:r>
            <a:r>
              <a:rPr lang="en-US" sz="2000" b="1" dirty="0" smtClean="0">
                <a:solidFill>
                  <a:srgbClr val="17375E"/>
                </a:solidFill>
              </a:rPr>
              <a:t>different biological samples</a:t>
            </a:r>
            <a:r>
              <a:rPr lang="en-US" sz="2000" dirty="0" smtClean="0"/>
              <a:t>.</a:t>
            </a:r>
            <a:endParaRPr lang="en-US" sz="2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AB89-B125-9242-8DB3-C0D669061AD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894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1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019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Question I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383" y="1310922"/>
            <a:ext cx="7762522" cy="452596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smtClean="0"/>
              <a:t>My lab conducted an RNA-</a:t>
            </a:r>
            <a:r>
              <a:rPr lang="en-US" dirty="0" err="1" smtClean="0"/>
              <a:t>Seq</a:t>
            </a:r>
            <a:r>
              <a:rPr lang="en-US" dirty="0" smtClean="0"/>
              <a:t> experiment to identify the DEs between two biological groups to examine a treatment of great interest. Each group has five biological replicates. I told my graduate student to perform the experiment of each group separately (then I don’t need to worry that the samples from two groups are messed up).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Is this a sound experimental design? Why? 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318475" y="3961691"/>
            <a:ext cx="517391" cy="53647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8348607" y="3967279"/>
            <a:ext cx="4571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Bio</a:t>
            </a:r>
          </a:p>
          <a:p>
            <a:r>
              <a:rPr lang="en-US" sz="1400" dirty="0" smtClean="0"/>
              <a:t>TRT</a:t>
            </a:r>
            <a:endParaRPr lang="en-US" sz="1400" dirty="0"/>
          </a:p>
        </p:txBody>
      </p:sp>
      <p:sp>
        <p:nvSpPr>
          <p:cNvPr id="6" name="Rectangle 5"/>
          <p:cNvSpPr/>
          <p:nvPr/>
        </p:nvSpPr>
        <p:spPr>
          <a:xfrm>
            <a:off x="8318475" y="4478875"/>
            <a:ext cx="517391" cy="51643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8318475" y="4982845"/>
            <a:ext cx="517391" cy="340939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318475" y="5315659"/>
            <a:ext cx="517391" cy="33098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8311713" y="4563814"/>
            <a:ext cx="5309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Bio</a:t>
            </a:r>
          </a:p>
          <a:p>
            <a:pPr algn="ctr"/>
            <a:r>
              <a:rPr lang="en-US" sz="1200" dirty="0" smtClean="0"/>
              <a:t>other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8336096" y="5053236"/>
            <a:ext cx="4821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Tech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8254005" y="5328183"/>
            <a:ext cx="646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Sample</a:t>
            </a:r>
            <a:endParaRPr 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8023614" y="5646643"/>
            <a:ext cx="1099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between groups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318475" y="4976576"/>
            <a:ext cx="517391" cy="106591"/>
          </a:xfrm>
          <a:prstGeom prst="rect">
            <a:avLst/>
          </a:prstGeom>
          <a:pattFill prst="trellis">
            <a:fgClr>
              <a:schemeClr val="accent4">
                <a:lumMod val="75000"/>
              </a:schemeClr>
            </a:fgClr>
            <a:bgClr>
              <a:prstClr val="white"/>
            </a:bgClr>
          </a:patt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urved Right Arrow 15"/>
          <p:cNvSpPr/>
          <p:nvPr/>
        </p:nvSpPr>
        <p:spPr>
          <a:xfrm flipH="1" flipV="1">
            <a:off x="8855510" y="4036174"/>
            <a:ext cx="224990" cy="1027321"/>
          </a:xfrm>
          <a:prstGeom prst="curved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7280545" y="4573497"/>
            <a:ext cx="945445" cy="1691651"/>
            <a:chOff x="4237273" y="3695488"/>
            <a:chExt cx="945445" cy="1691651"/>
          </a:xfrm>
        </p:grpSpPr>
        <p:sp>
          <p:nvSpPr>
            <p:cNvPr id="18" name="Rectangle 17"/>
            <p:cNvSpPr/>
            <p:nvPr/>
          </p:nvSpPr>
          <p:spPr>
            <a:xfrm>
              <a:off x="4451300" y="3695488"/>
              <a:ext cx="517391" cy="516431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451300" y="4205158"/>
              <a:ext cx="517391" cy="220939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451300" y="4417972"/>
              <a:ext cx="517391" cy="330984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417130" y="3701399"/>
              <a:ext cx="5857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dirty="0" smtClean="0"/>
                <a:t>Bio</a:t>
              </a:r>
            </a:p>
            <a:p>
              <a:pPr algn="ctr"/>
              <a:r>
                <a:rPr lang="en-US" sz="1400" dirty="0" smtClean="0"/>
                <a:t>other</a:t>
              </a:r>
              <a:endParaRPr lang="en-US" sz="14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469531" y="4164013"/>
              <a:ext cx="48214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Tech</a:t>
              </a:r>
              <a:endParaRPr lang="en-US" sz="12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348358" y="4409328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/>
                <a:t>Sample</a:t>
              </a:r>
              <a:endParaRPr lang="en-US" sz="14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237273" y="4740808"/>
              <a:ext cx="9454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within groups</a:t>
              </a:r>
              <a:endParaRPr lang="en-US" dirty="0"/>
            </a:p>
          </p:txBody>
        </p:sp>
      </p:grp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AB89-B125-9242-8DB3-C0D669061AD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  <p:bldP spid="13" grpId="0" animBg="1"/>
      <p:bldP spid="1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79084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Comparison of read counts among different samples</a:t>
            </a:r>
            <a:endParaRPr lang="en-US" sz="32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1617148" y="1524283"/>
            <a:ext cx="1052429" cy="1111689"/>
            <a:chOff x="646340" y="1202566"/>
            <a:chExt cx="1052429" cy="1111689"/>
          </a:xfrm>
        </p:grpSpPr>
        <p:pic>
          <p:nvPicPr>
            <p:cNvPr id="9" name="Picture 4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711" y="1202566"/>
              <a:ext cx="547687" cy="731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646340" y="1944923"/>
              <a:ext cx="1052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Control 1</a:t>
              </a:r>
              <a:endParaRPr lang="en-US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436787" y="1524283"/>
            <a:ext cx="704152" cy="1111689"/>
            <a:chOff x="4653217" y="1202566"/>
            <a:chExt cx="704152" cy="1111689"/>
          </a:xfrm>
        </p:grpSpPr>
        <p:pic>
          <p:nvPicPr>
            <p:cNvPr id="10" name="Picture 4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31450" y="1202566"/>
              <a:ext cx="547687" cy="731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/>
            <p:cNvSpPr txBox="1"/>
            <p:nvPr/>
          </p:nvSpPr>
          <p:spPr>
            <a:xfrm>
              <a:off x="4653217" y="1944923"/>
              <a:ext cx="704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TRT 1</a:t>
              </a:r>
              <a:endParaRPr lang="en-US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08177" y="134368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848026" y="1524283"/>
            <a:ext cx="1052429" cy="1111689"/>
            <a:chOff x="1872345" y="1202566"/>
            <a:chExt cx="1052429" cy="1111689"/>
          </a:xfrm>
        </p:grpSpPr>
        <p:pic>
          <p:nvPicPr>
            <p:cNvPr id="13" name="Picture 4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4716" y="1202566"/>
              <a:ext cx="547687" cy="731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1872345" y="1944923"/>
              <a:ext cx="1052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Control 2</a:t>
              </a:r>
              <a:endParaRPr lang="en-US" dirty="0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070437" y="1524283"/>
            <a:ext cx="1052429" cy="1111689"/>
            <a:chOff x="3155296" y="1202566"/>
            <a:chExt cx="1052429" cy="1111689"/>
          </a:xfrm>
        </p:grpSpPr>
        <p:pic>
          <p:nvPicPr>
            <p:cNvPr id="15" name="Picture 4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07667" y="1202566"/>
              <a:ext cx="547687" cy="731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15"/>
            <p:cNvSpPr txBox="1"/>
            <p:nvPr/>
          </p:nvSpPr>
          <p:spPr>
            <a:xfrm>
              <a:off x="3155296" y="1944923"/>
              <a:ext cx="10524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Control 3</a:t>
              </a:r>
              <a:endParaRPr lang="en-US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641134" y="1524283"/>
            <a:ext cx="704152" cy="1111689"/>
            <a:chOff x="5954853" y="1202566"/>
            <a:chExt cx="704152" cy="1111689"/>
          </a:xfrm>
        </p:grpSpPr>
        <p:pic>
          <p:nvPicPr>
            <p:cNvPr id="17" name="Picture 4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33086" y="1202566"/>
              <a:ext cx="547687" cy="731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TextBox 17"/>
            <p:cNvSpPr txBox="1"/>
            <p:nvPr/>
          </p:nvSpPr>
          <p:spPr>
            <a:xfrm>
              <a:off x="5954853" y="1944923"/>
              <a:ext cx="704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TRT 2</a:t>
              </a:r>
              <a:endParaRPr lang="en-US" dirty="0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109813" y="134368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879348" y="1524283"/>
            <a:ext cx="704152" cy="1111689"/>
            <a:chOff x="7355074" y="1202566"/>
            <a:chExt cx="704152" cy="1111689"/>
          </a:xfrm>
        </p:grpSpPr>
        <p:pic>
          <p:nvPicPr>
            <p:cNvPr id="20" name="Picture 4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33307" y="1202566"/>
              <a:ext cx="547687" cy="731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TextBox 20"/>
            <p:cNvSpPr txBox="1"/>
            <p:nvPr/>
          </p:nvSpPr>
          <p:spPr>
            <a:xfrm>
              <a:off x="7355074" y="1944923"/>
              <a:ext cx="7041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TRT 3</a:t>
              </a:r>
              <a:endParaRPr lang="en-US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510034" y="1343686"/>
              <a:ext cx="3000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FF0000"/>
                  </a:solidFill>
                </a:rPr>
                <a:t>T</a:t>
              </a:r>
              <a:endParaRPr lang="en-US" dirty="0">
                <a:solidFill>
                  <a:srgbClr val="FF0000"/>
                </a:solidFill>
              </a:endParaRPr>
            </a:p>
          </p:txBody>
        </p:sp>
      </p:grpSp>
      <p:graphicFrame>
        <p:nvGraphicFramePr>
          <p:cNvPr id="75" name="Table 7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071509"/>
              </p:ext>
            </p:extLst>
          </p:nvPr>
        </p:nvGraphicFramePr>
        <p:xfrm>
          <a:off x="457199" y="2910774"/>
          <a:ext cx="8365067" cy="861060"/>
        </p:xfrm>
        <a:graphic>
          <a:graphicData uri="http://schemas.openxmlformats.org/drawingml/2006/table">
            <a:tbl>
              <a:tblPr/>
              <a:tblGrid>
                <a:gridCol w="1033331"/>
                <a:gridCol w="1295951"/>
                <a:gridCol w="1207157"/>
                <a:gridCol w="1207157"/>
                <a:gridCol w="1207157"/>
                <a:gridCol w="1207157"/>
                <a:gridCol w="1207157"/>
              </a:tblGrid>
              <a:tr h="2652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Gene 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C1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C2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C3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T1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T2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T3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2652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6529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Sum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N1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N2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N3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N4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N5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N6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779927" y="4177267"/>
            <a:ext cx="81862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Sequence depth (total read number) influences read counts. Therefore, raw read counts can not be compared directly.</a:t>
            </a:r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65101" y="5304366"/>
            <a:ext cx="896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dirty="0" smtClean="0">
                <a:solidFill>
                  <a:srgbClr val="FF0000"/>
                </a:solidFill>
              </a:rPr>
              <a:t>Can we generate some comparable numbers among samples?</a:t>
            </a:r>
            <a:endParaRPr lang="en-US" sz="27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AB89-B125-9242-8DB3-C0D669061AD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2999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762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 </a:t>
            </a:r>
            <a:r>
              <a:rPr lang="en-US" sz="3200" b="1" dirty="0" smtClean="0">
                <a:solidFill>
                  <a:schemeClr val="tx2">
                    <a:lumMod val="75000"/>
                  </a:schemeClr>
                </a:solidFill>
              </a:rPr>
              <a:t>normalization</a:t>
            </a:r>
            <a:r>
              <a:rPr lang="en-US" sz="3200" dirty="0" smtClean="0"/>
              <a:t> method: RPKM and FPKM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228" y="1155701"/>
            <a:ext cx="9013772" cy="495299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17375E"/>
                </a:solidFill>
              </a:rPr>
              <a:t>RPKM</a:t>
            </a:r>
            <a:r>
              <a:rPr lang="en-US" sz="2400" dirty="0" smtClean="0"/>
              <a:t>: </a:t>
            </a: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Read</a:t>
            </a:r>
            <a:r>
              <a:rPr lang="en-US" sz="2400" dirty="0" smtClean="0"/>
              <a:t> number per </a:t>
            </a:r>
            <a:r>
              <a:rPr lang="en-US" sz="2400" dirty="0" err="1" smtClean="0"/>
              <a:t>kilobase</a:t>
            </a:r>
            <a:r>
              <a:rPr lang="en-US" sz="2400" dirty="0" smtClean="0"/>
              <a:t> of exons per million of total reads</a:t>
            </a:r>
          </a:p>
        </p:txBody>
      </p:sp>
      <p:sp>
        <p:nvSpPr>
          <p:cNvPr id="4" name="Rectangle 3"/>
          <p:cNvSpPr/>
          <p:nvPr/>
        </p:nvSpPr>
        <p:spPr>
          <a:xfrm flipV="1">
            <a:off x="784975" y="2838882"/>
            <a:ext cx="1505800" cy="13141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flipV="1">
            <a:off x="2290774" y="2838884"/>
            <a:ext cx="651932" cy="1314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flipV="1">
            <a:off x="2942706" y="2838952"/>
            <a:ext cx="1639567" cy="1313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/>
          <p:cNvGrpSpPr/>
          <p:nvPr/>
        </p:nvGrpSpPr>
        <p:grpSpPr>
          <a:xfrm>
            <a:off x="852400" y="2607215"/>
            <a:ext cx="3729873" cy="6350"/>
            <a:chOff x="3299576" y="3971925"/>
            <a:chExt cx="3729873" cy="6350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3299576" y="3975100"/>
              <a:ext cx="478675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4787900" y="3975100"/>
              <a:ext cx="531825" cy="0"/>
            </a:xfrm>
            <a:prstGeom prst="line">
              <a:avLst/>
            </a:prstGeom>
            <a:ln>
              <a:solidFill>
                <a:srgbClr val="376092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3803651" y="3975100"/>
              <a:ext cx="546099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4375150" y="3975100"/>
              <a:ext cx="356450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5389881" y="3975100"/>
              <a:ext cx="160019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5591926" y="3975100"/>
              <a:ext cx="478675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6096001" y="3975100"/>
              <a:ext cx="546099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6661149" y="3971925"/>
              <a:ext cx="368300" cy="635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4" name="Group 83"/>
          <p:cNvGrpSpPr/>
          <p:nvPr/>
        </p:nvGrpSpPr>
        <p:grpSpPr>
          <a:xfrm>
            <a:off x="784975" y="2741624"/>
            <a:ext cx="3804499" cy="0"/>
            <a:chOff x="3232151" y="4073525"/>
            <a:chExt cx="3804499" cy="0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3232151" y="4073525"/>
              <a:ext cx="546100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3829051" y="4073525"/>
              <a:ext cx="546099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4427162" y="4073525"/>
              <a:ext cx="304438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89881" y="4073525"/>
              <a:ext cx="242513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4787900" y="4073525"/>
              <a:ext cx="531825" cy="0"/>
            </a:xfrm>
            <a:prstGeom prst="line">
              <a:avLst/>
            </a:prstGeom>
            <a:ln>
              <a:solidFill>
                <a:srgbClr val="376092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5683251" y="4073525"/>
              <a:ext cx="546100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6280151" y="4073525"/>
              <a:ext cx="438149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6732212" y="4073525"/>
              <a:ext cx="304438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1055600" y="2479157"/>
            <a:ext cx="3483074" cy="0"/>
            <a:chOff x="3502776" y="3873500"/>
            <a:chExt cx="3483074" cy="0"/>
          </a:xfrm>
        </p:grpSpPr>
        <p:cxnSp>
          <p:nvCxnSpPr>
            <p:cNvPr id="26" name="Straight Connector 25"/>
            <p:cNvCxnSpPr/>
            <p:nvPr/>
          </p:nvCxnSpPr>
          <p:spPr>
            <a:xfrm>
              <a:off x="3502776" y="3873500"/>
              <a:ext cx="434225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3992937" y="3873500"/>
              <a:ext cx="434225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4482738" y="3873500"/>
              <a:ext cx="242513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5389882" y="3873500"/>
              <a:ext cx="356868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4787901" y="3873500"/>
              <a:ext cx="531825" cy="0"/>
            </a:xfrm>
            <a:prstGeom prst="line">
              <a:avLst/>
            </a:prstGeom>
            <a:ln>
              <a:solidFill>
                <a:srgbClr val="376092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5780002" y="3873500"/>
              <a:ext cx="434225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6226924" y="3873500"/>
              <a:ext cx="434225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6681412" y="3873500"/>
              <a:ext cx="304438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0" name="Group 79"/>
          <p:cNvGrpSpPr/>
          <p:nvPr/>
        </p:nvGrpSpPr>
        <p:grpSpPr>
          <a:xfrm>
            <a:off x="1191374" y="2351099"/>
            <a:ext cx="2921000" cy="0"/>
            <a:chOff x="3638550" y="3752850"/>
            <a:chExt cx="2921000" cy="0"/>
          </a:xfrm>
        </p:grpSpPr>
        <p:cxnSp>
          <p:nvCxnSpPr>
            <p:cNvPr id="68" name="Straight Connector 67"/>
            <p:cNvCxnSpPr/>
            <p:nvPr/>
          </p:nvCxnSpPr>
          <p:spPr>
            <a:xfrm>
              <a:off x="3638550" y="3752850"/>
              <a:ext cx="298451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3992937" y="3752850"/>
              <a:ext cx="356813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4375150" y="3752850"/>
              <a:ext cx="350101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5389882" y="3752850"/>
              <a:ext cx="242512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4787901" y="3752850"/>
              <a:ext cx="531825" cy="0"/>
            </a:xfrm>
            <a:prstGeom prst="line">
              <a:avLst/>
            </a:prstGeom>
            <a:ln>
              <a:solidFill>
                <a:srgbClr val="376092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661776" y="3752850"/>
              <a:ext cx="434225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6125325" y="3752850"/>
              <a:ext cx="434225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7" name="TextBox 86"/>
          <p:cNvSpPr txBox="1"/>
          <p:nvPr/>
        </p:nvSpPr>
        <p:spPr>
          <a:xfrm>
            <a:off x="1816098" y="1886517"/>
            <a:ext cx="16565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count = </a:t>
            </a:r>
            <a:r>
              <a:rPr lang="en-US" b="1" dirty="0" smtClean="0">
                <a:solidFill>
                  <a:srgbClr val="17375E"/>
                </a:solidFill>
              </a:rPr>
              <a:t>23</a:t>
            </a:r>
            <a:endParaRPr lang="en-US" b="1" dirty="0">
              <a:solidFill>
                <a:srgbClr val="17375E"/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258760" y="1912434"/>
            <a:ext cx="1052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Control 1</a:t>
            </a:r>
            <a:endParaRPr lang="en-US" dirty="0"/>
          </a:p>
        </p:txBody>
      </p:sp>
      <p:sp>
        <p:nvSpPr>
          <p:cNvPr id="89" name="Rectangle 88"/>
          <p:cNvSpPr/>
          <p:nvPr/>
        </p:nvSpPr>
        <p:spPr>
          <a:xfrm flipV="1">
            <a:off x="819149" y="4400982"/>
            <a:ext cx="1505800" cy="13141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 flipV="1">
            <a:off x="2324948" y="4400984"/>
            <a:ext cx="651932" cy="1314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 flipV="1">
            <a:off x="2976880" y="4401052"/>
            <a:ext cx="1639567" cy="1313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2" name="Group 91"/>
          <p:cNvGrpSpPr/>
          <p:nvPr/>
        </p:nvGrpSpPr>
        <p:grpSpPr>
          <a:xfrm>
            <a:off x="886574" y="4169315"/>
            <a:ext cx="3729873" cy="6350"/>
            <a:chOff x="3299576" y="3971925"/>
            <a:chExt cx="3729873" cy="6350"/>
          </a:xfrm>
        </p:grpSpPr>
        <p:cxnSp>
          <p:nvCxnSpPr>
            <p:cNvPr id="93" name="Straight Connector 92"/>
            <p:cNvCxnSpPr/>
            <p:nvPr/>
          </p:nvCxnSpPr>
          <p:spPr>
            <a:xfrm>
              <a:off x="3299576" y="3975100"/>
              <a:ext cx="478675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4787900" y="3975100"/>
              <a:ext cx="531825" cy="0"/>
            </a:xfrm>
            <a:prstGeom prst="line">
              <a:avLst/>
            </a:prstGeom>
            <a:ln>
              <a:solidFill>
                <a:srgbClr val="376092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3803651" y="3975100"/>
              <a:ext cx="546099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4375150" y="3975100"/>
              <a:ext cx="356450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5389881" y="3975100"/>
              <a:ext cx="160019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5591926" y="3975100"/>
              <a:ext cx="478675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6096001" y="3975100"/>
              <a:ext cx="546099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6661149" y="3971925"/>
              <a:ext cx="368300" cy="635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Group 100"/>
          <p:cNvGrpSpPr/>
          <p:nvPr/>
        </p:nvGrpSpPr>
        <p:grpSpPr>
          <a:xfrm>
            <a:off x="819149" y="4303724"/>
            <a:ext cx="3804499" cy="0"/>
            <a:chOff x="3232151" y="4073525"/>
            <a:chExt cx="3804499" cy="0"/>
          </a:xfrm>
        </p:grpSpPr>
        <p:cxnSp>
          <p:nvCxnSpPr>
            <p:cNvPr id="102" name="Straight Connector 101"/>
            <p:cNvCxnSpPr/>
            <p:nvPr/>
          </p:nvCxnSpPr>
          <p:spPr>
            <a:xfrm>
              <a:off x="3232151" y="4073525"/>
              <a:ext cx="546100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3829051" y="4073525"/>
              <a:ext cx="546099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4427162" y="4073525"/>
              <a:ext cx="304438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5389881" y="4073525"/>
              <a:ext cx="242513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4787900" y="4073525"/>
              <a:ext cx="531825" cy="0"/>
            </a:xfrm>
            <a:prstGeom prst="line">
              <a:avLst/>
            </a:prstGeom>
            <a:ln>
              <a:solidFill>
                <a:srgbClr val="376092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5683251" y="4073525"/>
              <a:ext cx="546100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6280151" y="4073525"/>
              <a:ext cx="438149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6732212" y="4073525"/>
              <a:ext cx="304438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/>
          <p:cNvGrpSpPr/>
          <p:nvPr/>
        </p:nvGrpSpPr>
        <p:grpSpPr>
          <a:xfrm>
            <a:off x="1089774" y="4041257"/>
            <a:ext cx="3483074" cy="0"/>
            <a:chOff x="3502776" y="3873500"/>
            <a:chExt cx="3483074" cy="0"/>
          </a:xfrm>
        </p:grpSpPr>
        <p:cxnSp>
          <p:nvCxnSpPr>
            <p:cNvPr id="111" name="Straight Connector 110"/>
            <p:cNvCxnSpPr/>
            <p:nvPr/>
          </p:nvCxnSpPr>
          <p:spPr>
            <a:xfrm>
              <a:off x="3502776" y="3873500"/>
              <a:ext cx="434225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3992937" y="3873500"/>
              <a:ext cx="434225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4482738" y="3873500"/>
              <a:ext cx="242513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5389882" y="3873500"/>
              <a:ext cx="356868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4787901" y="3873500"/>
              <a:ext cx="531825" cy="0"/>
            </a:xfrm>
            <a:prstGeom prst="line">
              <a:avLst/>
            </a:prstGeom>
            <a:ln>
              <a:solidFill>
                <a:srgbClr val="376092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5780002" y="3873500"/>
              <a:ext cx="434225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6226924" y="3873500"/>
              <a:ext cx="434225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6681412" y="3873500"/>
              <a:ext cx="304438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7" name="TextBox 126"/>
          <p:cNvSpPr txBox="1"/>
          <p:nvPr/>
        </p:nvSpPr>
        <p:spPr>
          <a:xfrm>
            <a:off x="744376" y="4538750"/>
            <a:ext cx="16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exon 1 (</a:t>
            </a:r>
            <a:r>
              <a:rPr lang="en-US" b="1" dirty="0" smtClean="0">
                <a:solidFill>
                  <a:srgbClr val="17375E"/>
                </a:solidFill>
              </a:rPr>
              <a:t>220 </a:t>
            </a:r>
            <a:r>
              <a:rPr lang="en-US" b="1" dirty="0" err="1" smtClean="0">
                <a:solidFill>
                  <a:srgbClr val="17375E"/>
                </a:solidFill>
              </a:rPr>
              <a:t>bp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28" name="TextBox 127"/>
          <p:cNvSpPr txBox="1"/>
          <p:nvPr/>
        </p:nvSpPr>
        <p:spPr>
          <a:xfrm>
            <a:off x="2966951" y="4538750"/>
            <a:ext cx="1668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exon 2 (</a:t>
            </a:r>
            <a:r>
              <a:rPr lang="en-US" b="1" dirty="0" smtClean="0">
                <a:solidFill>
                  <a:srgbClr val="17375E"/>
                </a:solidFill>
              </a:rPr>
              <a:t>280 </a:t>
            </a:r>
            <a:r>
              <a:rPr lang="en-US" b="1" dirty="0" err="1" smtClean="0">
                <a:solidFill>
                  <a:srgbClr val="17375E"/>
                </a:solidFill>
              </a:rPr>
              <a:t>bp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129" name="TextBox 128"/>
          <p:cNvSpPr txBox="1"/>
          <p:nvPr/>
        </p:nvSpPr>
        <p:spPr>
          <a:xfrm>
            <a:off x="1833574" y="3594667"/>
            <a:ext cx="16594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read count = </a:t>
            </a:r>
            <a:r>
              <a:rPr lang="en-US" b="1" dirty="0" smtClean="0">
                <a:solidFill>
                  <a:srgbClr val="17375E"/>
                </a:solidFill>
              </a:rPr>
              <a:t>18</a:t>
            </a:r>
            <a:endParaRPr lang="en-US" b="1" dirty="0">
              <a:solidFill>
                <a:srgbClr val="17375E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198367" y="3594667"/>
            <a:ext cx="1347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Treatment 1</a:t>
            </a:r>
            <a:endParaRPr lang="en-US" dirty="0"/>
          </a:p>
        </p:txBody>
      </p:sp>
      <p:sp>
        <p:nvSpPr>
          <p:cNvPr id="131" name="TextBox 130"/>
          <p:cNvSpPr txBox="1"/>
          <p:nvPr/>
        </p:nvSpPr>
        <p:spPr>
          <a:xfrm>
            <a:off x="4920347" y="1886517"/>
            <a:ext cx="3790521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total reads: 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15 millions </a:t>
            </a:r>
            <a:r>
              <a:rPr lang="en-US" dirty="0" smtClean="0"/>
              <a:t>of total reads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RPKM of X </a:t>
            </a:r>
            <a:r>
              <a:rPr lang="en-US" dirty="0"/>
              <a:t>= 23 * 1000 / 500 / 15 = </a:t>
            </a:r>
            <a:r>
              <a:rPr lang="en-US" b="1" dirty="0" smtClean="0">
                <a:solidFill>
                  <a:srgbClr val="008000"/>
                </a:solidFill>
              </a:rPr>
              <a:t>3.1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4920347" y="3513876"/>
            <a:ext cx="3787140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total reads: </a:t>
            </a:r>
            <a:r>
              <a:rPr lang="en-US" b="1" dirty="0" smtClean="0">
                <a:solidFill>
                  <a:srgbClr val="17375E"/>
                </a:solidFill>
              </a:rPr>
              <a:t>10 </a:t>
            </a:r>
            <a:r>
              <a:rPr lang="en-US" b="1" dirty="0">
                <a:solidFill>
                  <a:srgbClr val="17375E"/>
                </a:solidFill>
              </a:rPr>
              <a:t>millions </a:t>
            </a:r>
            <a:r>
              <a:rPr lang="en-US" dirty="0"/>
              <a:t>of total reads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RPKM of X = 18 * 1000 / 500 / 10 = </a:t>
            </a:r>
            <a:r>
              <a:rPr lang="en-US" b="1" dirty="0" smtClean="0">
                <a:solidFill>
                  <a:srgbClr val="008000"/>
                </a:solidFill>
              </a:rPr>
              <a:t>3.6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134" name="TextBox 133"/>
          <p:cNvSpPr txBox="1"/>
          <p:nvPr/>
        </p:nvSpPr>
        <p:spPr>
          <a:xfrm>
            <a:off x="2328451" y="4927132"/>
            <a:ext cx="816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 X</a:t>
            </a:r>
            <a:endParaRPr lang="en-US" dirty="0"/>
          </a:p>
        </p:txBody>
      </p:sp>
      <p:sp>
        <p:nvSpPr>
          <p:cNvPr id="136" name="Content Placeholder 2"/>
          <p:cNvSpPr txBox="1">
            <a:spLocks/>
          </p:cNvSpPr>
          <p:nvPr/>
        </p:nvSpPr>
        <p:spPr>
          <a:xfrm>
            <a:off x="350499" y="5506015"/>
            <a:ext cx="7937422" cy="105409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>
                <a:solidFill>
                  <a:srgbClr val="17375E"/>
                </a:solidFill>
              </a:rPr>
              <a:t>F</a:t>
            </a:r>
            <a:r>
              <a:rPr lang="en-US" sz="2400" b="1" dirty="0" smtClean="0">
                <a:solidFill>
                  <a:srgbClr val="17375E"/>
                </a:solidFill>
              </a:rPr>
              <a:t>PKM</a:t>
            </a:r>
            <a:r>
              <a:rPr lang="en-US" sz="2400" dirty="0" smtClean="0"/>
              <a:t>: </a:t>
            </a:r>
            <a:r>
              <a:rPr lang="en-US" sz="2400" b="1" dirty="0" smtClean="0">
                <a:solidFill>
                  <a:srgbClr val="17375E"/>
                </a:solidFill>
              </a:rPr>
              <a:t>Fragment</a:t>
            </a:r>
            <a:r>
              <a:rPr lang="en-US" sz="2400" dirty="0" smtClean="0"/>
              <a:t> number per </a:t>
            </a:r>
            <a:r>
              <a:rPr lang="en-US" sz="2400" dirty="0" err="1" smtClean="0"/>
              <a:t>kilobase</a:t>
            </a:r>
            <a:r>
              <a:rPr lang="en-US" sz="2400" dirty="0" smtClean="0"/>
              <a:t> per million of total reads.</a:t>
            </a:r>
          </a:p>
          <a:p>
            <a:pPr marL="0" indent="0">
              <a:buNone/>
            </a:pPr>
            <a:r>
              <a:rPr lang="en-US" sz="2400" dirty="0" smtClean="0"/>
              <a:t>Fragment = one pair of paired-end reads or one single-end read </a:t>
            </a:r>
            <a:endParaRPr lang="en-US" sz="2400" dirty="0"/>
          </a:p>
        </p:txBody>
      </p:sp>
      <p:grpSp>
        <p:nvGrpSpPr>
          <p:cNvPr id="7" name="Group 6"/>
          <p:cNvGrpSpPr/>
          <p:nvPr/>
        </p:nvGrpSpPr>
        <p:grpSpPr>
          <a:xfrm>
            <a:off x="8255569" y="4773957"/>
            <a:ext cx="167068" cy="1464116"/>
            <a:chOff x="8242830" y="4538751"/>
            <a:chExt cx="228617" cy="3103562"/>
          </a:xfrm>
        </p:grpSpPr>
        <p:cxnSp>
          <p:nvCxnSpPr>
            <p:cNvPr id="85" name="Straight Connector 84"/>
            <p:cNvCxnSpPr/>
            <p:nvPr/>
          </p:nvCxnSpPr>
          <p:spPr>
            <a:xfrm rot="5400000">
              <a:off x="7348274" y="6088944"/>
              <a:ext cx="1898650" cy="1587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Rectangle 85"/>
            <p:cNvSpPr/>
            <p:nvPr/>
          </p:nvSpPr>
          <p:spPr>
            <a:xfrm>
              <a:off x="8242830" y="4538751"/>
              <a:ext cx="109537" cy="601662"/>
            </a:xfrm>
            <a:prstGeom prst="rect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8242830" y="7039063"/>
              <a:ext cx="109537" cy="60166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cxnSp>
          <p:nvCxnSpPr>
            <p:cNvPr id="120" name="Straight Arrow Connector 119"/>
            <p:cNvCxnSpPr/>
            <p:nvPr/>
          </p:nvCxnSpPr>
          <p:spPr>
            <a:xfrm rot="16200000" flipH="1">
              <a:off x="8168217" y="4840376"/>
              <a:ext cx="60325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 rot="5400000">
              <a:off x="8068205" y="5542051"/>
              <a:ext cx="801687" cy="158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/>
            <p:nvPr/>
          </p:nvCxnSpPr>
          <p:spPr>
            <a:xfrm rot="5400000" flipH="1" flipV="1">
              <a:off x="8169823" y="7340688"/>
              <a:ext cx="601662" cy="1587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rot="5400000">
              <a:off x="8068222" y="6651712"/>
              <a:ext cx="801688" cy="1587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angle 7"/>
          <p:cNvSpPr/>
          <p:nvPr/>
        </p:nvSpPr>
        <p:spPr>
          <a:xfrm>
            <a:off x="6138333" y="2479157"/>
            <a:ext cx="2006600" cy="2624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5" name="Rectangle 124"/>
          <p:cNvSpPr/>
          <p:nvPr/>
        </p:nvSpPr>
        <p:spPr>
          <a:xfrm>
            <a:off x="6180668" y="4109320"/>
            <a:ext cx="1921934" cy="26246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?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AB89-B125-9242-8DB3-C0D669061AD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643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  <p:bldP spid="8" grpId="0" animBg="1"/>
      <p:bldP spid="12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371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More about RPKM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076700"/>
            <a:ext cx="8229600" cy="977899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RPKM is not an ideal indicator to compare the expression/accumulation levels between two genes</a:t>
            </a:r>
            <a:endParaRPr lang="en-US" sz="2400" dirty="0"/>
          </a:p>
        </p:txBody>
      </p:sp>
      <p:sp>
        <p:nvSpPr>
          <p:cNvPr id="4" name="Rectangle 3"/>
          <p:cNvSpPr/>
          <p:nvPr/>
        </p:nvSpPr>
        <p:spPr>
          <a:xfrm flipV="1">
            <a:off x="656804" y="2344319"/>
            <a:ext cx="1505800" cy="13141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 flipV="1">
            <a:off x="2162603" y="2344321"/>
            <a:ext cx="651932" cy="13141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 flipV="1">
            <a:off x="2814535" y="2344389"/>
            <a:ext cx="1639567" cy="1313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24229" y="2112652"/>
            <a:ext cx="3729873" cy="6350"/>
            <a:chOff x="3299576" y="3971925"/>
            <a:chExt cx="3729873" cy="635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3299576" y="3975100"/>
              <a:ext cx="478675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4787900" y="3975100"/>
              <a:ext cx="531825" cy="0"/>
            </a:xfrm>
            <a:prstGeom prst="line">
              <a:avLst/>
            </a:prstGeom>
            <a:ln>
              <a:solidFill>
                <a:srgbClr val="376092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3803651" y="3975100"/>
              <a:ext cx="546099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4375150" y="3975100"/>
              <a:ext cx="356450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5389881" y="3975100"/>
              <a:ext cx="160019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5591926" y="3975100"/>
              <a:ext cx="478675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6096001" y="3975100"/>
              <a:ext cx="546099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661149" y="3971925"/>
              <a:ext cx="368300" cy="635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656804" y="2247061"/>
            <a:ext cx="3804499" cy="0"/>
            <a:chOff x="3232151" y="4073525"/>
            <a:chExt cx="3804499" cy="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3232151" y="4073525"/>
              <a:ext cx="546100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829051" y="4073525"/>
              <a:ext cx="546099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4427162" y="4073525"/>
              <a:ext cx="304438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5389881" y="4073525"/>
              <a:ext cx="242513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4787900" y="4073525"/>
              <a:ext cx="531825" cy="0"/>
            </a:xfrm>
            <a:prstGeom prst="line">
              <a:avLst/>
            </a:prstGeom>
            <a:ln>
              <a:solidFill>
                <a:srgbClr val="376092"/>
              </a:solidFill>
              <a:prstDash val="dot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5683251" y="4073525"/>
              <a:ext cx="546100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280151" y="4073525"/>
              <a:ext cx="438149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732212" y="4073525"/>
              <a:ext cx="304438" cy="0"/>
            </a:xfrm>
            <a:prstGeom prst="line">
              <a:avLst/>
            </a:prstGeom>
            <a:ln w="57150" cmpd="sng">
              <a:solidFill>
                <a:srgbClr val="37609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TextBox 42"/>
          <p:cNvSpPr txBox="1"/>
          <p:nvPr/>
        </p:nvSpPr>
        <p:spPr>
          <a:xfrm>
            <a:off x="2144503" y="2552404"/>
            <a:ext cx="830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 A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 flipV="1">
            <a:off x="5261949" y="2379678"/>
            <a:ext cx="2544232" cy="1313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Connector 47"/>
          <p:cNvCxnSpPr/>
          <p:nvPr/>
        </p:nvCxnSpPr>
        <p:spPr>
          <a:xfrm>
            <a:off x="5303973" y="2151117"/>
            <a:ext cx="478675" cy="0"/>
          </a:xfrm>
          <a:prstGeom prst="line">
            <a:avLst/>
          </a:prstGeom>
          <a:ln w="57150" cmpd="sng">
            <a:solidFill>
              <a:srgbClr val="37609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833449" y="2151117"/>
            <a:ext cx="546099" cy="0"/>
          </a:xfrm>
          <a:prstGeom prst="line">
            <a:avLst/>
          </a:prstGeom>
          <a:ln w="57150" cmpd="sng">
            <a:solidFill>
              <a:srgbClr val="37609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6443049" y="2151117"/>
            <a:ext cx="613834" cy="3175"/>
          </a:xfrm>
          <a:prstGeom prst="line">
            <a:avLst/>
          </a:prstGeom>
          <a:ln w="57150" cmpd="sng">
            <a:solidFill>
              <a:srgbClr val="37609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7082350" y="2151117"/>
            <a:ext cx="546099" cy="0"/>
          </a:xfrm>
          <a:prstGeom prst="line">
            <a:avLst/>
          </a:prstGeom>
          <a:ln w="57150" cmpd="sng">
            <a:solidFill>
              <a:srgbClr val="37609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5782649" y="1766943"/>
            <a:ext cx="368300" cy="6350"/>
          </a:xfrm>
          <a:prstGeom prst="line">
            <a:avLst/>
          </a:prstGeom>
          <a:ln w="57150" cmpd="sng">
            <a:solidFill>
              <a:srgbClr val="37609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5261949" y="2282351"/>
            <a:ext cx="546100" cy="0"/>
          </a:xfrm>
          <a:prstGeom prst="line">
            <a:avLst/>
          </a:prstGeom>
          <a:ln w="57150" cmpd="sng">
            <a:solidFill>
              <a:srgbClr val="37609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5858849" y="2282351"/>
            <a:ext cx="546099" cy="0"/>
          </a:xfrm>
          <a:prstGeom prst="line">
            <a:avLst/>
          </a:prstGeom>
          <a:ln w="57150" cmpd="sng">
            <a:solidFill>
              <a:srgbClr val="37609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>
            <a:off x="6459983" y="2282351"/>
            <a:ext cx="546100" cy="0"/>
          </a:xfrm>
          <a:prstGeom prst="line">
            <a:avLst/>
          </a:prstGeom>
          <a:ln w="57150" cmpd="sng">
            <a:solidFill>
              <a:srgbClr val="37609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7056883" y="2282351"/>
            <a:ext cx="438149" cy="0"/>
          </a:xfrm>
          <a:prstGeom prst="line">
            <a:avLst/>
          </a:prstGeom>
          <a:ln w="57150" cmpd="sng">
            <a:solidFill>
              <a:srgbClr val="37609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7508944" y="2282351"/>
            <a:ext cx="304438" cy="0"/>
          </a:xfrm>
          <a:prstGeom prst="line">
            <a:avLst/>
          </a:prstGeom>
          <a:ln w="57150" cmpd="sng">
            <a:solidFill>
              <a:srgbClr val="37609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5532574" y="2019884"/>
            <a:ext cx="434225" cy="0"/>
          </a:xfrm>
          <a:prstGeom prst="line">
            <a:avLst/>
          </a:prstGeom>
          <a:ln w="57150" cmpd="sng">
            <a:solidFill>
              <a:srgbClr val="37609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6022735" y="2019884"/>
            <a:ext cx="434225" cy="0"/>
          </a:xfrm>
          <a:prstGeom prst="line">
            <a:avLst/>
          </a:prstGeom>
          <a:ln w="57150" cmpd="sng">
            <a:solidFill>
              <a:srgbClr val="37609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6556734" y="2019884"/>
            <a:ext cx="434225" cy="0"/>
          </a:xfrm>
          <a:prstGeom prst="line">
            <a:avLst/>
          </a:prstGeom>
          <a:ln w="57150" cmpd="sng">
            <a:solidFill>
              <a:srgbClr val="37609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7003656" y="2019884"/>
            <a:ext cx="434225" cy="0"/>
          </a:xfrm>
          <a:prstGeom prst="line">
            <a:avLst/>
          </a:prstGeom>
          <a:ln w="57150" cmpd="sng">
            <a:solidFill>
              <a:srgbClr val="37609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5668348" y="1891826"/>
            <a:ext cx="298451" cy="0"/>
          </a:xfrm>
          <a:prstGeom prst="line">
            <a:avLst/>
          </a:prstGeom>
          <a:ln w="57150" cmpd="sng">
            <a:solidFill>
              <a:srgbClr val="37609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6022735" y="1891826"/>
            <a:ext cx="356813" cy="0"/>
          </a:xfrm>
          <a:prstGeom prst="line">
            <a:avLst/>
          </a:prstGeom>
          <a:ln w="57150" cmpd="sng">
            <a:solidFill>
              <a:srgbClr val="37609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6438508" y="1891826"/>
            <a:ext cx="434225" cy="0"/>
          </a:xfrm>
          <a:prstGeom prst="line">
            <a:avLst/>
          </a:prstGeom>
          <a:ln w="57150" cmpd="sng">
            <a:solidFill>
              <a:srgbClr val="37609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6902057" y="1891826"/>
            <a:ext cx="434225" cy="0"/>
          </a:xfrm>
          <a:prstGeom prst="line">
            <a:avLst/>
          </a:prstGeom>
          <a:ln w="57150" cmpd="sng">
            <a:solidFill>
              <a:srgbClr val="37609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6143800" y="258769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gene B</a:t>
            </a:r>
            <a:endParaRPr lang="en-US" dirty="0"/>
          </a:p>
        </p:txBody>
      </p:sp>
      <p:cxnSp>
        <p:nvCxnSpPr>
          <p:cNvPr id="84" name="Straight Connector 83"/>
          <p:cNvCxnSpPr/>
          <p:nvPr/>
        </p:nvCxnSpPr>
        <p:spPr>
          <a:xfrm>
            <a:off x="6533757" y="1542993"/>
            <a:ext cx="368300" cy="6350"/>
          </a:xfrm>
          <a:prstGeom prst="line">
            <a:avLst/>
          </a:prstGeom>
          <a:ln w="57150" cmpd="sng">
            <a:solidFill>
              <a:srgbClr val="37609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6284963" y="1769677"/>
            <a:ext cx="434225" cy="0"/>
          </a:xfrm>
          <a:prstGeom prst="line">
            <a:avLst/>
          </a:prstGeom>
          <a:ln w="57150" cmpd="sng">
            <a:solidFill>
              <a:srgbClr val="37609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6775124" y="1769677"/>
            <a:ext cx="434225" cy="0"/>
          </a:xfrm>
          <a:prstGeom prst="line">
            <a:avLst/>
          </a:prstGeom>
          <a:ln w="57150" cmpd="sng">
            <a:solidFill>
              <a:srgbClr val="37609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5900875" y="1648584"/>
            <a:ext cx="434225" cy="0"/>
          </a:xfrm>
          <a:prstGeom prst="line">
            <a:avLst/>
          </a:prstGeom>
          <a:ln w="57150" cmpd="sng">
            <a:solidFill>
              <a:srgbClr val="37609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6420737" y="1658553"/>
            <a:ext cx="298451" cy="0"/>
          </a:xfrm>
          <a:prstGeom prst="line">
            <a:avLst/>
          </a:prstGeom>
          <a:ln w="57150" cmpd="sng">
            <a:solidFill>
              <a:srgbClr val="37609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6775124" y="1658553"/>
            <a:ext cx="356813" cy="0"/>
          </a:xfrm>
          <a:prstGeom prst="line">
            <a:avLst/>
          </a:prstGeom>
          <a:ln w="57150" cmpd="sng">
            <a:solidFill>
              <a:srgbClr val="37609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6043423" y="1542993"/>
            <a:ext cx="434225" cy="0"/>
          </a:xfrm>
          <a:prstGeom prst="line">
            <a:avLst/>
          </a:prstGeom>
          <a:ln w="57150" cmpd="sng">
            <a:solidFill>
              <a:srgbClr val="37609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1831697" y="1553337"/>
            <a:ext cx="1258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RPKM = 1.5</a:t>
            </a:r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5848584" y="1025345"/>
            <a:ext cx="1258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RPKM = 5.1 </a:t>
            </a:r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387017" y="3236295"/>
            <a:ext cx="8554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Can we say that the gene B has higher expression than the gene A?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2212553" y="5234882"/>
            <a:ext cx="3159839" cy="9664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400" dirty="0" smtClean="0"/>
              <a:t>amplification bias</a:t>
            </a: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</a:pPr>
            <a:r>
              <a:rPr lang="en-US" sz="2400" dirty="0" smtClean="0"/>
              <a:t>alignment efficiency</a:t>
            </a:r>
            <a:endParaRPr lang="en-US" sz="2400" dirty="0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AB89-B125-9242-8DB3-C0D669061AD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763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80471"/>
            <a:ext cx="8229600" cy="560198"/>
          </a:xfrm>
        </p:spPr>
        <p:txBody>
          <a:bodyPr>
            <a:noAutofit/>
          </a:bodyPr>
          <a:lstStyle/>
          <a:p>
            <a:r>
              <a:rPr lang="en-US" sz="3200" dirty="0" smtClean="0"/>
              <a:t>Experimental Design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0306" y="1327548"/>
            <a:ext cx="7644394" cy="4579209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Sequencing depth</a:t>
            </a:r>
          </a:p>
          <a:p>
            <a:pPr marL="0" indent="0">
              <a:buNone/>
            </a:pPr>
            <a:r>
              <a:rPr lang="en-US" sz="2800" dirty="0" smtClean="0"/>
              <a:t>Increasing sequencing depth decreases sampling variance</a:t>
            </a:r>
          </a:p>
          <a:p>
            <a:r>
              <a:rPr lang="en-US" sz="2800" b="1" dirty="0" smtClean="0"/>
              <a:t>Biological replication</a:t>
            </a:r>
          </a:p>
          <a:p>
            <a:pPr marL="0" indent="0">
              <a:buNone/>
            </a:pPr>
            <a:r>
              <a:rPr lang="en-US" sz="2800" dirty="0" smtClean="0"/>
              <a:t>Reasonable number of biological replication helps accurately estimate variances to achieve reliable statistical inference.</a:t>
            </a:r>
            <a:endParaRPr lang="en-US" sz="2800" dirty="0"/>
          </a:p>
          <a:p>
            <a:r>
              <a:rPr lang="en-US" sz="2800" b="1" dirty="0" smtClean="0"/>
              <a:t>Randomization and </a:t>
            </a:r>
            <a:r>
              <a:rPr lang="en-US" sz="2800" b="1" dirty="0" err="1" smtClean="0"/>
              <a:t>unbiasedness</a:t>
            </a:r>
            <a:endParaRPr lang="en-US" sz="2800" b="1" dirty="0" smtClean="0"/>
          </a:p>
          <a:p>
            <a:pPr marL="0" indent="0">
              <a:buNone/>
            </a:pPr>
            <a:r>
              <a:rPr lang="en-US" sz="2800" dirty="0" smtClean="0"/>
              <a:t>To avoid confounding effect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AB89-B125-9242-8DB3-C0D669061AD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32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8780" y="1422988"/>
            <a:ext cx="7136063" cy="4977812"/>
          </a:xfrm>
        </p:spPr>
        <p:txBody>
          <a:bodyPr>
            <a:normAutofit/>
          </a:bodyPr>
          <a:lstStyle/>
          <a:p>
            <a:pPr marL="0" lvl="0" indent="0">
              <a:lnSpc>
                <a:spcPct val="90000"/>
              </a:lnSpc>
              <a:buNone/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Review of RNA-</a:t>
            </a:r>
            <a:r>
              <a:rPr lang="en-US" b="1" dirty="0" err="1" smtClean="0">
                <a:solidFill>
                  <a:schemeClr val="bg1">
                    <a:lumMod val="75000"/>
                  </a:schemeClr>
                </a:solidFill>
              </a:rPr>
              <a:t>Seq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 procedure</a:t>
            </a:r>
          </a:p>
          <a:p>
            <a:pPr marL="0" lvl="0" indent="0">
              <a:lnSpc>
                <a:spcPct val="90000"/>
              </a:lnSpc>
              <a:buNone/>
            </a:pPr>
            <a:endParaRPr lang="en-US" b="1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lvl="0" indent="0">
              <a:lnSpc>
                <a:spcPct val="90000"/>
              </a:lnSpc>
              <a:buNone/>
            </a:pPr>
            <a:r>
              <a:rPr lang="en-US" b="1" dirty="0" smtClean="0">
                <a:solidFill>
                  <a:srgbClr val="000000"/>
                </a:solidFill>
              </a:rPr>
              <a:t>Design of DE experiments and results</a:t>
            </a:r>
            <a:endParaRPr lang="en-US" b="1" dirty="0">
              <a:solidFill>
                <a:srgbClr val="000000"/>
              </a:solidFill>
            </a:endParaRPr>
          </a:p>
          <a:p>
            <a:pPr lvl="0">
              <a:lnSpc>
                <a:spcPct val="90000"/>
              </a:lnSpc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Experimental design</a:t>
            </a:r>
          </a:p>
          <a:p>
            <a:pPr lvl="0">
              <a:lnSpc>
                <a:spcPct val="90000"/>
              </a:lnSpc>
            </a:pPr>
            <a:r>
              <a:rPr lang="en-US" dirty="0"/>
              <a:t>Multiple test correction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>
                <a:solidFill>
                  <a:srgbClr val="BFBFBF"/>
                </a:solidFill>
              </a:rPr>
              <a:t> 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pPr marL="0" lvl="0" indent="0">
              <a:lnSpc>
                <a:spcPct val="90000"/>
              </a:lnSpc>
              <a:buNone/>
            </a:pPr>
            <a:r>
              <a:rPr lang="en-US" b="1" dirty="0">
                <a:solidFill>
                  <a:srgbClr val="D9D9D9"/>
                </a:solidFill>
              </a:rPr>
              <a:t>N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ew technologies</a:t>
            </a:r>
          </a:p>
          <a:p>
            <a:pPr marL="0" indent="0">
              <a:lnSpc>
                <a:spcPct val="90000"/>
              </a:lnSpc>
              <a:buNone/>
            </a:pP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b="1" dirty="0">
                <a:solidFill>
                  <a:schemeClr val="bg1">
                    <a:lumMod val="85000"/>
                  </a:schemeClr>
                </a:solidFill>
              </a:rPr>
              <a:t>Other </a:t>
            </a: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applications</a:t>
            </a:r>
            <a:endParaRPr lang="en-US" b="1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AB89-B125-9242-8DB3-C0D669061AD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5709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5319077"/>
              </p:ext>
            </p:extLst>
          </p:nvPr>
        </p:nvGraphicFramePr>
        <p:xfrm>
          <a:off x="1905000" y="1727202"/>
          <a:ext cx="5346699" cy="3543302"/>
        </p:xfrm>
        <a:graphic>
          <a:graphicData uri="http://schemas.openxmlformats.org/drawingml/2006/table">
            <a:tbl>
              <a:tblPr/>
              <a:tblGrid>
                <a:gridCol w="1606087"/>
                <a:gridCol w="1824066"/>
                <a:gridCol w="1916546"/>
              </a:tblGrid>
              <a:tr h="499126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DE Result</a:t>
                      </a:r>
                    </a:p>
                  </a:txBody>
                  <a:tcPr marL="12700" marR="12700" marT="12700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05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GeneID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Log2</a:t>
                      </a:r>
                      <a:r>
                        <a:rPr lang="en-US" sz="2000" b="0" i="0" u="none" strike="noStrike" baseline="0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F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C*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p-</a:t>
                      </a:r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value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05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-0.40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805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0.916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805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-0.89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2.42E-05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805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805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-0.36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0.140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805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-0.07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0.811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80522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…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 </a:t>
                      </a:r>
                    </a:p>
                  </a:txBody>
                  <a:tcPr marL="12700" marR="12700" marT="1270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803400" y="5611167"/>
            <a:ext cx="55691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* Log2FC: log2 of fold change (</a:t>
            </a:r>
            <a:r>
              <a:rPr lang="en-US" sz="2400" dirty="0" err="1" smtClean="0"/>
              <a:t>trt</a:t>
            </a:r>
            <a:r>
              <a:rPr lang="en-US" sz="2400" dirty="0" smtClean="0"/>
              <a:t> / control)</a:t>
            </a:r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457200" y="419100"/>
            <a:ext cx="8229600" cy="7493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DE result</a:t>
            </a:r>
            <a:endParaRPr lang="en-US" sz="32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AB89-B125-9242-8DB3-C0D669061AD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2400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200" y="250826"/>
            <a:ext cx="8229600" cy="6524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single test</a:t>
            </a:r>
            <a:r>
              <a:rPr lang="en-US" sz="3200" baseline="0" dirty="0" smtClean="0"/>
              <a:t> vs. multiple tests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1155701" y="1212850"/>
            <a:ext cx="7061200" cy="185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400" b="1" dirty="0" smtClean="0">
                <a:solidFill>
                  <a:srgbClr val="17375E"/>
                </a:solidFill>
              </a:rPr>
              <a:t>Single test:</a:t>
            </a:r>
          </a:p>
          <a:p>
            <a:pPr>
              <a:lnSpc>
                <a:spcPct val="120000"/>
              </a:lnSpc>
            </a:pPr>
            <a:r>
              <a:rPr lang="en-US" sz="2400" dirty="0" smtClean="0"/>
              <a:t>p = 0.03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A</a:t>
            </a:r>
            <a:r>
              <a:rPr lang="en-US" sz="2400" dirty="0" smtClean="0"/>
              <a:t>t </a:t>
            </a:r>
            <a:r>
              <a:rPr lang="en-US" sz="2400" dirty="0"/>
              <a:t>the 5% </a:t>
            </a:r>
            <a:r>
              <a:rPr lang="en-US" sz="2400" dirty="0" smtClean="0"/>
              <a:t>significant level (P-value threshold = 0.05), we can reject </a:t>
            </a:r>
            <a:r>
              <a:rPr lang="en-US" sz="2400" dirty="0"/>
              <a:t>the null </a:t>
            </a:r>
            <a:r>
              <a:rPr lang="en-US" sz="2400" dirty="0" smtClean="0"/>
              <a:t>hypothesis.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55701" y="3439583"/>
            <a:ext cx="7061200" cy="185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20000"/>
              </a:lnSpc>
              <a:buFont typeface="Arial"/>
              <a:buChar char="•"/>
            </a:pPr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Multiple tests:</a:t>
            </a:r>
            <a:endParaRPr lang="en-US" sz="2400" b="1" dirty="0">
              <a:solidFill>
                <a:schemeClr val="tx2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400" dirty="0" smtClean="0"/>
              <a:t>p1 = 0.8; p2 = 0.1; p3 = 0.3; p4 = 0.5; ...; </a:t>
            </a:r>
            <a:r>
              <a:rPr lang="en-US" sz="2400" dirty="0" smtClean="0">
                <a:solidFill>
                  <a:srgbClr val="FF0000"/>
                </a:solidFill>
              </a:rPr>
              <a:t>p20 = 0.03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At the 5% significant level (P-value threshold = 0.05), we </a:t>
            </a:r>
            <a:r>
              <a:rPr lang="en-US" sz="2400" dirty="0" smtClean="0"/>
              <a:t>will reject </a:t>
            </a:r>
            <a:r>
              <a:rPr lang="en-US" sz="2400" dirty="0"/>
              <a:t>the null </a:t>
            </a:r>
            <a:r>
              <a:rPr lang="en-US" sz="2400" dirty="0" smtClean="0"/>
              <a:t>hypothesis for p20.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819401" y="5672666"/>
            <a:ext cx="34214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Anything wrong here</a:t>
            </a:r>
            <a:r>
              <a:rPr lang="en-US" sz="2800" dirty="0" smtClean="0">
                <a:solidFill>
                  <a:srgbClr val="FF0000"/>
                </a:solidFill>
              </a:rPr>
              <a:t>?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AB89-B125-9242-8DB3-C0D669061ADA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4418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9880" y="1422988"/>
            <a:ext cx="7136063" cy="4977812"/>
          </a:xfrm>
        </p:spPr>
        <p:txBody>
          <a:bodyPr>
            <a:normAutofit/>
          </a:bodyPr>
          <a:lstStyle/>
          <a:p>
            <a:pPr marL="0" lvl="0" indent="0">
              <a:lnSpc>
                <a:spcPct val="90000"/>
              </a:lnSpc>
              <a:buNone/>
            </a:pPr>
            <a:r>
              <a:rPr lang="en-US" b="1" dirty="0" smtClean="0"/>
              <a:t>Review of RNA-</a:t>
            </a:r>
            <a:r>
              <a:rPr lang="en-US" b="1" dirty="0" err="1" smtClean="0"/>
              <a:t>Seq</a:t>
            </a:r>
            <a:r>
              <a:rPr lang="en-US" b="1" dirty="0" smtClean="0"/>
              <a:t> procedure</a:t>
            </a:r>
          </a:p>
          <a:p>
            <a:pPr marL="0" lvl="0" indent="0">
              <a:lnSpc>
                <a:spcPct val="90000"/>
              </a:lnSpc>
              <a:buNone/>
            </a:pPr>
            <a:endParaRPr lang="en-US" dirty="0" smtClean="0"/>
          </a:p>
          <a:p>
            <a:pPr marL="0" lvl="0" indent="0">
              <a:lnSpc>
                <a:spcPct val="90000"/>
              </a:lnSpc>
              <a:buNone/>
            </a:pPr>
            <a:r>
              <a:rPr lang="en-US" b="1" dirty="0" smtClean="0"/>
              <a:t>Design of DE experiments and results</a:t>
            </a:r>
            <a:endParaRPr lang="en-US" b="1" dirty="0"/>
          </a:p>
          <a:p>
            <a:pPr lvl="0">
              <a:lnSpc>
                <a:spcPct val="90000"/>
              </a:lnSpc>
            </a:pPr>
            <a:r>
              <a:rPr lang="en-US" dirty="0" smtClean="0"/>
              <a:t>Experimental design</a:t>
            </a:r>
          </a:p>
          <a:p>
            <a:pPr lvl="0">
              <a:lnSpc>
                <a:spcPct val="90000"/>
              </a:lnSpc>
            </a:pPr>
            <a:r>
              <a:rPr lang="en-US" dirty="0" smtClean="0"/>
              <a:t>Multiple test correction</a:t>
            </a:r>
            <a:endParaRPr lang="en-US" dirty="0"/>
          </a:p>
          <a:p>
            <a:pPr marL="0" indent="0">
              <a:lnSpc>
                <a:spcPct val="90000"/>
              </a:lnSpc>
              <a:buNone/>
            </a:pPr>
            <a:r>
              <a:rPr lang="en-US" dirty="0"/>
              <a:t> 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New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technologies</a:t>
            </a:r>
          </a:p>
          <a:p>
            <a:pPr marL="0" indent="0">
              <a:lnSpc>
                <a:spcPct val="90000"/>
              </a:lnSpc>
              <a:buNone/>
            </a:pPr>
            <a:endParaRPr lang="en-US" b="1" dirty="0"/>
          </a:p>
          <a:p>
            <a:pPr marL="0" indent="0">
              <a:lnSpc>
                <a:spcPct val="90000"/>
              </a:lnSpc>
              <a:buNone/>
            </a:pPr>
            <a:r>
              <a:rPr lang="en-US" b="1" dirty="0"/>
              <a:t>Other applications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90000"/>
              </a:lnSpc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AB89-B125-9242-8DB3-C0D669061AD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2955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5166" y="1746366"/>
            <a:ext cx="87963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"A p-value is only statistically valid when a single score is computed."</a:t>
            </a:r>
            <a:endParaRPr lang="en-US" sz="2400" dirty="0"/>
          </a:p>
        </p:txBody>
      </p:sp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457200" y="414338"/>
            <a:ext cx="8229600" cy="906462"/>
          </a:xfrm>
        </p:spPr>
        <p:txBody>
          <a:bodyPr/>
          <a:lstStyle/>
          <a:p>
            <a:pPr rtl="0" eaLnBrk="1" latinLnBrk="0" hangingPunct="1"/>
            <a:r>
              <a:rPr lang="en-US" sz="3200" kern="1200" dirty="0" smtClean="0">
                <a:solidFill>
                  <a:srgbClr val="000000"/>
                </a:solidFill>
                <a:effectLst/>
                <a:latin typeface="Calibri"/>
                <a:ea typeface="+mn-ea"/>
                <a:cs typeface="+mn-cs"/>
              </a:rPr>
              <a:t>Multiple testing correction</a:t>
            </a:r>
            <a:endParaRPr lang="en-US" dirty="0" smtClean="0">
              <a:effectLst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270000" y="4978400"/>
            <a:ext cx="6731000" cy="0"/>
          </a:xfrm>
          <a:prstGeom prst="line">
            <a:avLst/>
          </a:prstGeom>
          <a:ln w="57150" cmpd="sng"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86671" y="4978400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0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7817671" y="4978400"/>
            <a:ext cx="366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1</a:t>
            </a:r>
            <a:endParaRPr lang="en-US" sz="2800" dirty="0"/>
          </a:p>
        </p:txBody>
      </p:sp>
      <p:sp>
        <p:nvSpPr>
          <p:cNvPr id="8" name="Oval 7"/>
          <p:cNvSpPr/>
          <p:nvPr/>
        </p:nvSpPr>
        <p:spPr>
          <a:xfrm>
            <a:off x="5600700" y="4419600"/>
            <a:ext cx="330200" cy="3302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656528" y="5240010"/>
            <a:ext cx="60590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p-value when a </a:t>
            </a:r>
            <a:r>
              <a:rPr lang="en-US" sz="2800" dirty="0" smtClean="0">
                <a:solidFill>
                  <a:srgbClr val="FF0000"/>
                </a:solidFill>
              </a:rPr>
              <a:t>NULL</a:t>
            </a:r>
            <a:r>
              <a:rPr lang="en-US" sz="2800" dirty="0" smtClean="0"/>
              <a:t> hypothesis is true</a:t>
            </a:r>
            <a:endParaRPr lang="en-US" sz="2800" dirty="0"/>
          </a:p>
        </p:txBody>
      </p:sp>
      <p:sp>
        <p:nvSpPr>
          <p:cNvPr id="10" name="Oval 9"/>
          <p:cNvSpPr/>
          <p:nvPr/>
        </p:nvSpPr>
        <p:spPr>
          <a:xfrm>
            <a:off x="6997833" y="4419600"/>
            <a:ext cx="330200" cy="3302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844800" y="4419600"/>
            <a:ext cx="330200" cy="3302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368800" y="4419600"/>
            <a:ext cx="330200" cy="3302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3949700" y="4419600"/>
            <a:ext cx="330200" cy="3302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914900" y="4419600"/>
            <a:ext cx="330200" cy="3302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2108200" y="4419600"/>
            <a:ext cx="330200" cy="3302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3073400" y="4419600"/>
            <a:ext cx="330200" cy="3302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262828" y="4419600"/>
            <a:ext cx="330200" cy="3302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7353566" y="4419600"/>
            <a:ext cx="330200" cy="330200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/>
          <p:cNvCxnSpPr/>
          <p:nvPr/>
        </p:nvCxnSpPr>
        <p:spPr>
          <a:xfrm>
            <a:off x="1618428" y="3721100"/>
            <a:ext cx="0" cy="125730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023171" y="3212068"/>
            <a:ext cx="1196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smtClean="0"/>
              <a:t>p</a:t>
            </a:r>
            <a:r>
              <a:rPr lang="en-US" sz="2400" dirty="0" smtClean="0"/>
              <a:t> = 0.05</a:t>
            </a:r>
            <a:endParaRPr lang="en-US" sz="2400" dirty="0"/>
          </a:p>
        </p:txBody>
      </p:sp>
      <p:sp>
        <p:nvSpPr>
          <p:cNvPr id="24" name="Slide Number Placeholder 2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AB89-B125-9242-8DB3-C0D669061ADA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1427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03640"/>
          </a:xfrm>
        </p:spPr>
        <p:txBody>
          <a:bodyPr>
            <a:noAutofit/>
          </a:bodyPr>
          <a:lstStyle/>
          <a:p>
            <a:r>
              <a:rPr lang="en-US" sz="3200" dirty="0" smtClean="0"/>
              <a:t>P-value distribution under the null hypothesis (e.g., no treatment effect)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11" y="1368779"/>
            <a:ext cx="4222090" cy="422209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1193189" y="2112179"/>
            <a:ext cx="0" cy="277097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81553" y="2865261"/>
            <a:ext cx="321737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No matter how stringent the criteria are, you’ll identify genes with very small p-values and the </a:t>
            </a:r>
            <a:r>
              <a:rPr lang="en-US" sz="2400" dirty="0" smtClean="0">
                <a:solidFill>
                  <a:srgbClr val="FF0000"/>
                </a:solidFill>
              </a:rPr>
              <a:t>false discovery rate </a:t>
            </a:r>
            <a:r>
              <a:rPr lang="en-US" sz="2400" dirty="0" smtClean="0"/>
              <a:t>(FDR) is 100%.</a:t>
            </a:r>
            <a:endParaRPr lang="en-US" sz="2400" dirty="0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546099" y="5590869"/>
            <a:ext cx="4241801" cy="69524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When the null hypothesis is true, a P-value is distributed uniformly from 0 to 1.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AB89-B125-9242-8DB3-C0D669061ADA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871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7"/>
            <a:ext cx="8229600" cy="910695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P-value distribution under both the null and non-null hypotheses </a:t>
            </a:r>
            <a:endParaRPr lang="en-US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0807"/>
            <a:ext cx="9144000" cy="3418228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>
            <a:off x="6786174" y="2142518"/>
            <a:ext cx="0" cy="2282753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6482315" y="5083250"/>
            <a:ext cx="25840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Cutoff: p=0.05</a:t>
            </a:r>
          </a:p>
          <a:p>
            <a:r>
              <a:rPr lang="en-US" dirty="0" smtClean="0"/>
              <a:t>FDR=471/(471+989)=32%</a:t>
            </a:r>
          </a:p>
          <a:p>
            <a:endParaRPr lang="en-US" dirty="0"/>
          </a:p>
          <a:p>
            <a:r>
              <a:rPr lang="en-US" dirty="0" smtClean="0"/>
              <a:t>Cutoff: p=0.01</a:t>
            </a:r>
          </a:p>
          <a:p>
            <a:r>
              <a:rPr lang="en-US" dirty="0" smtClean="0"/>
              <a:t>FDR=102/(102+912)=10%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03860" y="5083251"/>
            <a:ext cx="2610068" cy="9233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 smtClean="0"/>
              <a:t>When the null hypothesis is true, a P-value is distributed uniformly.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358025" y="5083250"/>
            <a:ext cx="29284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When the null hypothesis is false, the P-value distribution is skewed toward 0.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AB89-B125-9242-8DB3-C0D669061ADA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505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911" y="1580138"/>
            <a:ext cx="4480212" cy="42238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5368"/>
            <a:ext cx="8229600" cy="514204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Multiple test correction – FDR method</a:t>
            </a:r>
            <a:endParaRPr lang="en-US" sz="32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1676109" y="2132118"/>
            <a:ext cx="0" cy="304108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456771" y="2426582"/>
            <a:ext cx="288289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P-values &lt; 0.00009</a:t>
            </a:r>
          </a:p>
          <a:p>
            <a:r>
              <a:rPr lang="en-US" sz="2400" dirty="0" smtClean="0"/>
              <a:t>DE=992</a:t>
            </a:r>
          </a:p>
          <a:p>
            <a:r>
              <a:rPr lang="en-US" sz="2400" dirty="0" smtClean="0"/>
              <a:t>False DE=99</a:t>
            </a:r>
          </a:p>
          <a:p>
            <a:endParaRPr lang="en-US" sz="2400" dirty="0"/>
          </a:p>
          <a:p>
            <a:r>
              <a:rPr lang="en-US" sz="2400" dirty="0" smtClean="0"/>
              <a:t>FDR </a:t>
            </a:r>
            <a:r>
              <a:rPr lang="en-US" sz="2400" dirty="0"/>
              <a:t>10</a:t>
            </a:r>
            <a:r>
              <a:rPr lang="en-US" sz="2400" dirty="0" smtClean="0"/>
              <a:t>%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1533837" y="4082466"/>
            <a:ext cx="3545016" cy="0"/>
          </a:xfrm>
          <a:prstGeom prst="line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V="1">
            <a:off x="1096436" y="4600223"/>
            <a:ext cx="554272" cy="26811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15900" y="4469043"/>
            <a:ext cx="12234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False positive</a:t>
            </a:r>
            <a:endParaRPr lang="en-US" sz="2000" dirty="0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159935" y="2854020"/>
            <a:ext cx="469605" cy="342900"/>
          </a:xfrm>
          <a:prstGeom prst="straightConnector1">
            <a:avLst/>
          </a:prstGeom>
          <a:ln>
            <a:solidFill>
              <a:schemeClr val="accent4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15900" y="2388482"/>
            <a:ext cx="122343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True positive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AB89-B125-9242-8DB3-C0D669061AD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3615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20" grpId="0"/>
      <p:bldP spid="2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2088"/>
            <a:ext cx="8229600" cy="569912"/>
          </a:xfrm>
        </p:spPr>
        <p:txBody>
          <a:bodyPr>
            <a:noAutofit/>
          </a:bodyPr>
          <a:lstStyle/>
          <a:p>
            <a:r>
              <a:rPr lang="en-US" sz="3200" baseline="0" dirty="0" smtClean="0"/>
              <a:t>q-values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25501"/>
            <a:ext cx="8386233" cy="12064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The </a:t>
            </a:r>
            <a:r>
              <a:rPr lang="en-US" sz="2400" b="1" dirty="0">
                <a:solidFill>
                  <a:srgbClr val="17375E"/>
                </a:solidFill>
              </a:rPr>
              <a:t>q-value </a:t>
            </a:r>
            <a:r>
              <a:rPr lang="en-US" sz="2400" dirty="0" smtClean="0"/>
              <a:t>of a test </a:t>
            </a:r>
            <a:r>
              <a:rPr lang="en-US" sz="2400" dirty="0"/>
              <a:t>in </a:t>
            </a:r>
            <a:r>
              <a:rPr lang="en-US" sz="2400" dirty="0" smtClean="0"/>
              <a:t>a set of tests </a:t>
            </a:r>
            <a:r>
              <a:rPr lang="en-US" sz="2400" dirty="0"/>
              <a:t>is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the smallest FDR </a:t>
            </a:r>
            <a:r>
              <a:rPr lang="en-US" sz="2400" dirty="0"/>
              <a:t>for which we can reject the null hypothesis for that one test and all others with smaller p-values.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050166"/>
              </p:ext>
            </p:extLst>
          </p:nvPr>
        </p:nvGraphicFramePr>
        <p:xfrm>
          <a:off x="673100" y="2237157"/>
          <a:ext cx="2476500" cy="4107180"/>
        </p:xfrm>
        <a:graphic>
          <a:graphicData uri="http://schemas.openxmlformats.org/drawingml/2006/table">
            <a:tbl>
              <a:tblPr/>
              <a:tblGrid>
                <a:gridCol w="825500"/>
                <a:gridCol w="825500"/>
                <a:gridCol w="825500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Gene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p-values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q-values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0.009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0.013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0.063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0.035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0.139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0.051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0.171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0.155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0.442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0.197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0.247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0.539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0.269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0.539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0.358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0.651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0.396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0.656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0.426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0.656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0.493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0.702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0.526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0.702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0.622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0.777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0.782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0.920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0.862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0.958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0.925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0.974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0.992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0.992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457200" y="6398167"/>
            <a:ext cx="29537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Total number of tests: m = 20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558800" y="3213100"/>
            <a:ext cx="7044266" cy="1533408"/>
            <a:chOff x="558800" y="3200400"/>
            <a:chExt cx="7044266" cy="1533408"/>
          </a:xfrm>
        </p:grpSpPr>
        <p:sp>
          <p:nvSpPr>
            <p:cNvPr id="8" name="TextBox 7"/>
            <p:cNvSpPr txBox="1"/>
            <p:nvPr/>
          </p:nvSpPr>
          <p:spPr>
            <a:xfrm>
              <a:off x="4350973" y="4210588"/>
              <a:ext cx="32520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400" dirty="0" smtClean="0">
                  <a:solidFill>
                    <a:srgbClr val="008000"/>
                  </a:solidFill>
                </a:rPr>
                <a:t>10% </a:t>
              </a:r>
              <a:r>
                <a:rPr lang="en-US" sz="2400" dirty="0">
                  <a:solidFill>
                    <a:srgbClr val="008000"/>
                  </a:solidFill>
                </a:rPr>
                <a:t>FDR, q-values &lt; </a:t>
              </a:r>
              <a:r>
                <a:rPr lang="en-US" sz="2400" dirty="0" smtClean="0">
                  <a:solidFill>
                    <a:srgbClr val="008000"/>
                  </a:solidFill>
                </a:rPr>
                <a:t>0.1</a:t>
              </a:r>
            </a:p>
          </p:txBody>
        </p:sp>
        <p:cxnSp>
          <p:nvCxnSpPr>
            <p:cNvPr id="11" name="Straight Connector 10"/>
            <p:cNvCxnSpPr/>
            <p:nvPr/>
          </p:nvCxnSpPr>
          <p:spPr>
            <a:xfrm>
              <a:off x="558800" y="3200400"/>
              <a:ext cx="2726267" cy="0"/>
            </a:xfrm>
            <a:prstGeom prst="line">
              <a:avLst/>
            </a:prstGeom>
            <a:ln w="38100" cmpd="sng">
              <a:solidFill>
                <a:srgbClr val="008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558800" y="2832101"/>
            <a:ext cx="7086599" cy="1209019"/>
            <a:chOff x="558800" y="2819401"/>
            <a:chExt cx="7086599" cy="1209019"/>
          </a:xfrm>
        </p:grpSpPr>
        <p:cxnSp>
          <p:nvCxnSpPr>
            <p:cNvPr id="10" name="Straight Connector 9"/>
            <p:cNvCxnSpPr/>
            <p:nvPr/>
          </p:nvCxnSpPr>
          <p:spPr>
            <a:xfrm>
              <a:off x="558800" y="2819401"/>
              <a:ext cx="2726267" cy="0"/>
            </a:xfrm>
            <a:prstGeom prst="line">
              <a:avLst/>
            </a:prstGeom>
            <a:ln w="38100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/>
            <p:cNvSpPr txBox="1"/>
            <p:nvPr/>
          </p:nvSpPr>
          <p:spPr>
            <a:xfrm>
              <a:off x="4350973" y="3505200"/>
              <a:ext cx="329442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400" dirty="0" smtClean="0">
                  <a:solidFill>
                    <a:srgbClr val="FF0000"/>
                  </a:solidFill>
                </a:rPr>
                <a:t>5% FDR, q-values &lt; 0.05</a:t>
              </a:r>
              <a:endParaRPr lang="en-US" sz="2400" dirty="0" smtClean="0">
                <a:solidFill>
                  <a:srgbClr val="0000FF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58800" y="3611034"/>
            <a:ext cx="6968066" cy="1802761"/>
            <a:chOff x="558800" y="3598334"/>
            <a:chExt cx="6968066" cy="1802761"/>
          </a:xfrm>
        </p:grpSpPr>
        <p:cxnSp>
          <p:nvCxnSpPr>
            <p:cNvPr id="12" name="Straight Connector 11"/>
            <p:cNvCxnSpPr/>
            <p:nvPr/>
          </p:nvCxnSpPr>
          <p:spPr>
            <a:xfrm>
              <a:off x="558800" y="3598334"/>
              <a:ext cx="2726267" cy="0"/>
            </a:xfrm>
            <a:prstGeom prst="line">
              <a:avLst/>
            </a:prstGeom>
            <a:ln w="38100" cmpd="sng"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350973" y="4877875"/>
              <a:ext cx="31758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400" dirty="0" smtClean="0">
                  <a:solidFill>
                    <a:srgbClr val="0000FF"/>
                  </a:solidFill>
                </a:rPr>
                <a:t>20% </a:t>
              </a:r>
              <a:r>
                <a:rPr lang="en-US" sz="2400" dirty="0">
                  <a:solidFill>
                    <a:srgbClr val="0000FF"/>
                  </a:solidFill>
                </a:rPr>
                <a:t>FDR, q-values &lt; </a:t>
              </a:r>
              <a:r>
                <a:rPr lang="en-US" sz="2400" dirty="0" smtClean="0">
                  <a:solidFill>
                    <a:srgbClr val="0000FF"/>
                  </a:solidFill>
                </a:rPr>
                <a:t>0.2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3606800" y="2082480"/>
            <a:ext cx="508000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FDR method (BH) is a method to calculate </a:t>
            </a:r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q-values</a:t>
            </a:r>
            <a:r>
              <a:rPr lang="en-US" sz="2400" dirty="0"/>
              <a:t>/</a:t>
            </a:r>
            <a:r>
              <a:rPr lang="en-US" sz="2400" dirty="0">
                <a:solidFill>
                  <a:srgbClr val="376092"/>
                </a:solidFill>
              </a:rPr>
              <a:t>adjusted p-values</a:t>
            </a:r>
            <a:r>
              <a:rPr lang="en-US" sz="2400" dirty="0"/>
              <a:t>/</a:t>
            </a:r>
            <a:r>
              <a:rPr lang="en-US" sz="2400" dirty="0">
                <a:solidFill>
                  <a:srgbClr val="376092"/>
                </a:solidFill>
              </a:rPr>
              <a:t>corrected p-</a:t>
            </a:r>
            <a:r>
              <a:rPr lang="en-US" sz="2400" dirty="0" smtClean="0">
                <a:solidFill>
                  <a:srgbClr val="376092"/>
                </a:solidFill>
              </a:rPr>
              <a:t>values</a:t>
            </a:r>
            <a:r>
              <a:rPr lang="en-US" sz="2400" dirty="0" smtClean="0"/>
              <a:t> based on p-values</a:t>
            </a:r>
            <a:endParaRPr lang="en-US" sz="24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AB89-B125-9242-8DB3-C0D669061ADA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819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664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Question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7781"/>
            <a:ext cx="8229600" cy="41878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If we identify 500 differential expression (DE) genes using the 5% FDR to account for multiple tests. Which one below is a better description?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1. I am 95% confident that 500 genes are DE.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2. The 5% genes (25 genes) in the set are expected to be false DE genes.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AB89-B125-9242-8DB3-C0D669061ADA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621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92100"/>
            <a:ext cx="8229600" cy="457200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False discovery rate (concept)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98450" y="1380068"/>
            <a:ext cx="8705850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For example, among 10,000 tests (10,000 genes), 100 significant genes are declared, in which 10 gene is falsely rejected. In this case, the false discovery rate is 10%.</a:t>
            </a:r>
            <a:endParaRPr lang="en-US" sz="2400" dirty="0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786245"/>
              </p:ext>
            </p:extLst>
          </p:nvPr>
        </p:nvGraphicFramePr>
        <p:xfrm>
          <a:off x="457200" y="3530600"/>
          <a:ext cx="8267700" cy="18923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111500"/>
                <a:gridCol w="2171700"/>
                <a:gridCol w="2095500"/>
                <a:gridCol w="889000"/>
              </a:tblGrid>
              <a:tr h="876300"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sz="2400" dirty="0" smtClean="0"/>
                        <a:t>True</a:t>
                      </a:r>
                      <a:r>
                        <a:rPr lang="en-US" sz="2400" baseline="0" dirty="0" smtClean="0"/>
                        <a:t> n</a:t>
                      </a:r>
                      <a:r>
                        <a:rPr lang="en-US" sz="2400" dirty="0" smtClean="0"/>
                        <a:t>ull hypothesis </a:t>
                      </a:r>
                      <a:r>
                        <a:rPr lang="en-US" sz="2400" baseline="0" dirty="0" smtClean="0"/>
                        <a:t>(H</a:t>
                      </a:r>
                      <a:r>
                        <a:rPr lang="en-US" sz="2400" baseline="-25000" dirty="0" smtClean="0"/>
                        <a:t>0</a:t>
                      </a:r>
                      <a:r>
                        <a:rPr lang="en-US" sz="2400" baseline="0" dirty="0" smtClean="0"/>
                        <a:t>)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sz="2400" dirty="0" smtClean="0"/>
                        <a:t>False</a:t>
                      </a:r>
                      <a:r>
                        <a:rPr lang="en-US" sz="2400" baseline="0" dirty="0" smtClean="0"/>
                        <a:t> null </a:t>
                      </a:r>
                      <a:r>
                        <a:rPr lang="en-US" sz="2400" dirty="0" smtClean="0"/>
                        <a:t>hypothesis</a:t>
                      </a:r>
                      <a:r>
                        <a:rPr lang="en-US" sz="2400" baseline="0" dirty="0" smtClean="0"/>
                        <a:t> (H</a:t>
                      </a:r>
                      <a:r>
                        <a:rPr lang="en-US" sz="2400" baseline="-25000" dirty="0" smtClean="0"/>
                        <a:t>1</a:t>
                      </a:r>
                      <a:r>
                        <a:rPr lang="en-US" sz="2400" baseline="0" dirty="0" smtClean="0"/>
                        <a:t>)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sz="2400" dirty="0" smtClean="0"/>
                        <a:t>Total</a:t>
                      </a: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6000">
                <a:tc>
                  <a:txBody>
                    <a:bodyPr/>
                    <a:lstStyle/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sz="2400" dirty="0" smtClean="0"/>
                        <a:t>Rejected</a:t>
                      </a:r>
                    </a:p>
                    <a:p>
                      <a:pPr>
                        <a:lnSpc>
                          <a:spcPct val="80000"/>
                        </a:lnSpc>
                      </a:pPr>
                      <a:r>
                        <a:rPr lang="en-US" sz="2400" dirty="0" smtClean="0"/>
                        <a:t>(Declared</a:t>
                      </a:r>
                      <a:r>
                        <a:rPr lang="en-US" sz="2400" baseline="0" dirty="0" smtClean="0"/>
                        <a:t> significance)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b="1" dirty="0" smtClean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en-US" sz="24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dirty="0" smtClean="0"/>
                        <a:t>90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80000"/>
                        </a:lnSpc>
                      </a:pPr>
                      <a:r>
                        <a:rPr lang="en-US" sz="2400" dirty="0" smtClean="0"/>
                        <a:t>100</a:t>
                      </a:r>
                      <a:endParaRPr lang="en-US" sz="2400" dirty="0"/>
                    </a:p>
                  </a:txBody>
                  <a:tcPr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AB89-B125-9242-8DB3-C0D669061ADA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2170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0051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P-value histograms from real studies</a:t>
            </a:r>
            <a:endParaRPr lang="en-US" sz="3200" dirty="0"/>
          </a:p>
        </p:txBody>
      </p:sp>
      <p:pic>
        <p:nvPicPr>
          <p:cNvPr id="4" name="Picture 3" descr="Screen Shot 2014-05-27 at 1.12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010" y="1752966"/>
            <a:ext cx="3837188" cy="3537100"/>
          </a:xfrm>
          <a:prstGeom prst="rect">
            <a:avLst/>
          </a:prstGeom>
        </p:spPr>
      </p:pic>
      <p:pic>
        <p:nvPicPr>
          <p:cNvPr id="5" name="Picture 4" descr="Screen Shot 2014-05-27 at 1.11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40" y="1752967"/>
            <a:ext cx="3855977" cy="35370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567" y="5305648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p-values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2256034" y="5305648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p-values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282166" y="3326163"/>
            <a:ext cx="126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Number of genes</a:t>
            </a:r>
            <a:endParaRPr lang="en-US" sz="1200" dirty="0"/>
          </a:p>
        </p:txBody>
      </p:sp>
      <p:sp>
        <p:nvSpPr>
          <p:cNvPr id="11" name="TextBox 10"/>
          <p:cNvSpPr txBox="1"/>
          <p:nvPr/>
        </p:nvSpPr>
        <p:spPr>
          <a:xfrm>
            <a:off x="2460429" y="145691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39962" y="145691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214267" y="5756489"/>
            <a:ext cx="70094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If you perform an RNA-</a:t>
            </a:r>
            <a:r>
              <a:rPr lang="en-US" sz="2400" dirty="0" err="1" smtClean="0"/>
              <a:t>Seq</a:t>
            </a:r>
            <a:r>
              <a:rPr lang="en-US" sz="2400" dirty="0" smtClean="0"/>
              <a:t> experiment, which one would you hope to obtain? Why?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AB89-B125-9242-8DB3-C0D669061ADA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934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0051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P-value histograms from real studies</a:t>
            </a:r>
            <a:endParaRPr lang="en-US" sz="3200" dirty="0"/>
          </a:p>
        </p:txBody>
      </p:sp>
      <p:pic>
        <p:nvPicPr>
          <p:cNvPr id="4" name="Picture 3" descr="Screen Shot 2014-05-27 at 1.12.1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010" y="1651683"/>
            <a:ext cx="3837188" cy="3537100"/>
          </a:xfrm>
          <a:prstGeom prst="rect">
            <a:avLst/>
          </a:prstGeom>
        </p:spPr>
      </p:pic>
      <p:pic>
        <p:nvPicPr>
          <p:cNvPr id="5" name="Picture 4" descr="Screen Shot 2014-05-27 at 1.11.1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40" y="1651684"/>
            <a:ext cx="3855977" cy="353709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5567" y="5188783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p-values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2256034" y="5188783"/>
            <a:ext cx="7104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p-values</a:t>
            </a:r>
            <a:endParaRPr lang="en-US" sz="1200" dirty="0"/>
          </a:p>
        </p:txBody>
      </p:sp>
      <p:sp>
        <p:nvSpPr>
          <p:cNvPr id="9" name="TextBox 8"/>
          <p:cNvSpPr txBox="1"/>
          <p:nvPr/>
        </p:nvSpPr>
        <p:spPr>
          <a:xfrm rot="16200000">
            <a:off x="-282166" y="3209298"/>
            <a:ext cx="12631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Number of genes</a:t>
            </a:r>
            <a:endParaRPr lang="en-US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1248854" y="5851017"/>
            <a:ext cx="2691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 = 1,370, FDR=5%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719629" y="5851017"/>
            <a:ext cx="23022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DE = 0, FDR=20%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2460429" y="145691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39962" y="1456911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AB89-B125-9242-8DB3-C0D669061AD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02267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25500" y="366605"/>
            <a:ext cx="1612900" cy="3937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total RNA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25500" y="1028416"/>
            <a:ext cx="1612900" cy="393700"/>
          </a:xfrm>
          <a:prstGeom prst="rect">
            <a:avLst/>
          </a:prstGeom>
          <a:solidFill>
            <a:srgbClr val="FCD5B5"/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mRNA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25500" y="1690227"/>
            <a:ext cx="1612900" cy="393700"/>
          </a:xfrm>
          <a:prstGeom prst="rect">
            <a:avLst/>
          </a:prstGeom>
          <a:solidFill>
            <a:srgbClr val="FCD5B5"/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DNA library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25500" y="2352038"/>
            <a:ext cx="1612900" cy="393700"/>
          </a:xfrm>
          <a:prstGeom prst="rect">
            <a:avLst/>
          </a:prstGeom>
          <a:solidFill>
            <a:srgbClr val="FCD5B5"/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sequencing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25500" y="3013849"/>
            <a:ext cx="1612900" cy="3937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</a:t>
            </a:r>
            <a:r>
              <a:rPr lang="en-US" sz="2000" dirty="0" smtClean="0">
                <a:solidFill>
                  <a:schemeClr val="tx1"/>
                </a:solidFill>
              </a:rPr>
              <a:t>eads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825500" y="3675660"/>
            <a:ext cx="1612900" cy="3937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</a:t>
            </a:r>
            <a:r>
              <a:rPr lang="en-US" sz="2000" dirty="0" smtClean="0">
                <a:solidFill>
                  <a:schemeClr val="tx1"/>
                </a:solidFill>
              </a:rPr>
              <a:t>lignment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25500" y="4337471"/>
            <a:ext cx="1612900" cy="393700"/>
          </a:xfrm>
          <a:prstGeom prst="rect">
            <a:avLst/>
          </a:prstGeom>
          <a:solidFill>
            <a:srgbClr val="CCC1DA"/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read counts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25500" y="4999282"/>
            <a:ext cx="1612900" cy="3937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statistical test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25500" y="5661093"/>
            <a:ext cx="1612900" cy="393700"/>
          </a:xfrm>
          <a:prstGeom prst="rect">
            <a:avLst/>
          </a:prstGeom>
          <a:solidFill>
            <a:srgbClr val="D7E4BD"/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q-values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25500" y="6322905"/>
            <a:ext cx="1612900" cy="393700"/>
          </a:xfrm>
          <a:prstGeom prst="rect">
            <a:avLst/>
          </a:prstGeom>
          <a:solidFill>
            <a:srgbClr val="D7E4BD"/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significance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2" idx="2"/>
            <a:endCxn id="4" idx="0"/>
          </p:cNvCxnSpPr>
          <p:nvPr/>
        </p:nvCxnSpPr>
        <p:spPr>
          <a:xfrm>
            <a:off x="1631950" y="760305"/>
            <a:ext cx="0" cy="26811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2"/>
            <a:endCxn id="5" idx="0"/>
          </p:cNvCxnSpPr>
          <p:nvPr/>
        </p:nvCxnSpPr>
        <p:spPr>
          <a:xfrm>
            <a:off x="1631950" y="1422116"/>
            <a:ext cx="0" cy="26811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2"/>
            <a:endCxn id="6" idx="0"/>
          </p:cNvCxnSpPr>
          <p:nvPr/>
        </p:nvCxnSpPr>
        <p:spPr>
          <a:xfrm>
            <a:off x="1631950" y="2083927"/>
            <a:ext cx="0" cy="26811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2"/>
            <a:endCxn id="7" idx="0"/>
          </p:cNvCxnSpPr>
          <p:nvPr/>
        </p:nvCxnSpPr>
        <p:spPr>
          <a:xfrm>
            <a:off x="1631950" y="2745738"/>
            <a:ext cx="0" cy="26811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2"/>
            <a:endCxn id="8" idx="0"/>
          </p:cNvCxnSpPr>
          <p:nvPr/>
        </p:nvCxnSpPr>
        <p:spPr>
          <a:xfrm>
            <a:off x="1631950" y="3407549"/>
            <a:ext cx="0" cy="26811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2"/>
            <a:endCxn id="9" idx="0"/>
          </p:cNvCxnSpPr>
          <p:nvPr/>
        </p:nvCxnSpPr>
        <p:spPr>
          <a:xfrm>
            <a:off x="1631950" y="4069360"/>
            <a:ext cx="0" cy="26811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10" idx="0"/>
          </p:cNvCxnSpPr>
          <p:nvPr/>
        </p:nvCxnSpPr>
        <p:spPr>
          <a:xfrm>
            <a:off x="1631950" y="4731171"/>
            <a:ext cx="0" cy="26811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2"/>
            <a:endCxn id="11" idx="0"/>
          </p:cNvCxnSpPr>
          <p:nvPr/>
        </p:nvCxnSpPr>
        <p:spPr>
          <a:xfrm>
            <a:off x="1631950" y="5392982"/>
            <a:ext cx="0" cy="26811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2"/>
            <a:endCxn id="12" idx="0"/>
          </p:cNvCxnSpPr>
          <p:nvPr/>
        </p:nvCxnSpPr>
        <p:spPr>
          <a:xfrm>
            <a:off x="1631950" y="6054793"/>
            <a:ext cx="0" cy="268112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itle 48"/>
          <p:cNvSpPr>
            <a:spLocks noGrp="1"/>
          </p:cNvSpPr>
          <p:nvPr>
            <p:ph type="title" idx="4294967295"/>
          </p:nvPr>
        </p:nvSpPr>
        <p:spPr>
          <a:xfrm>
            <a:off x="3225800" y="180691"/>
            <a:ext cx="2984500" cy="579614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Keywords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2" name="Title 48"/>
          <p:cNvSpPr txBox="1">
            <a:spLocks/>
          </p:cNvSpPr>
          <p:nvPr/>
        </p:nvSpPr>
        <p:spPr>
          <a:xfrm>
            <a:off x="2794000" y="1104033"/>
            <a:ext cx="5359400" cy="5796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randomization, replication, RNA quality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3" name="Title 48"/>
          <p:cNvSpPr txBox="1">
            <a:spLocks/>
          </p:cNvSpPr>
          <p:nvPr/>
        </p:nvSpPr>
        <p:spPr>
          <a:xfrm>
            <a:off x="2794000" y="2093864"/>
            <a:ext cx="6223000" cy="1581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short or long reads</a:t>
            </a:r>
          </a:p>
          <a:p>
            <a:pPr algn="l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single- or paired-end reads, read length</a:t>
            </a:r>
          </a:p>
          <a:p>
            <a:pPr algn="l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sequencing depths</a:t>
            </a:r>
          </a:p>
          <a:p>
            <a:pPr algn="l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(e.g., &gt;20 million short reads for most experiments)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4" name="Title 48"/>
          <p:cNvSpPr txBox="1">
            <a:spLocks/>
          </p:cNvSpPr>
          <p:nvPr/>
        </p:nvSpPr>
        <p:spPr>
          <a:xfrm>
            <a:off x="2794000" y="3675660"/>
            <a:ext cx="5892800" cy="9298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intron-spanning Aligner (e.g., GSNAP, STAR)</a:t>
            </a:r>
          </a:p>
        </p:txBody>
      </p:sp>
      <p:sp>
        <p:nvSpPr>
          <p:cNvPr id="35" name="Title 48"/>
          <p:cNvSpPr txBox="1">
            <a:spLocks/>
          </p:cNvSpPr>
          <p:nvPr/>
        </p:nvSpPr>
        <p:spPr>
          <a:xfrm>
            <a:off x="2794000" y="5392982"/>
            <a:ext cx="6223000" cy="92989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count data statistical analysis (DESeq2 &amp; </a:t>
            </a:r>
            <a:r>
              <a:rPr lang="en-US" sz="24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edgeR</a:t>
            </a:r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)</a:t>
            </a:r>
          </a:p>
          <a:p>
            <a:pPr algn="l"/>
            <a:r>
              <a:rPr lang="en-US" sz="2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multiple test p-value adjustment</a:t>
            </a:r>
            <a:endParaRPr lang="en-US" sz="2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AB89-B125-9242-8DB3-C0D669061AD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432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creen Shot 2015-04-25 at 3.07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474" y="1060814"/>
            <a:ext cx="1820333" cy="17667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978400" cy="7667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Gene expression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184213"/>
            <a:ext cx="4740060" cy="423445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7889" y="5488337"/>
            <a:ext cx="37140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DNA to protein in eukaryote</a:t>
            </a:r>
            <a:endParaRPr lang="en-US" sz="2400" dirty="0"/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1334"/>
          <a:stretch/>
        </p:blipFill>
        <p:spPr>
          <a:xfrm>
            <a:off x="5956829" y="3737244"/>
            <a:ext cx="2446338" cy="1932582"/>
          </a:xfrm>
        </p:spPr>
      </p:pic>
      <p:sp>
        <p:nvSpPr>
          <p:cNvPr id="9" name="TextBox 8"/>
          <p:cNvSpPr txBox="1"/>
          <p:nvPr/>
        </p:nvSpPr>
        <p:spPr>
          <a:xfrm>
            <a:off x="1262498" y="5941767"/>
            <a:ext cx="326481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nature.com</a:t>
            </a:r>
            <a:r>
              <a:rPr lang="en-US" sz="1000" dirty="0"/>
              <a:t>/</a:t>
            </a:r>
            <a:r>
              <a:rPr lang="en-US" sz="1000" dirty="0" err="1"/>
              <a:t>scitable</a:t>
            </a:r>
            <a:r>
              <a:rPr lang="en-US" sz="1000" dirty="0"/>
              <a:t>/</a:t>
            </a:r>
            <a:r>
              <a:rPr lang="en-US" sz="1000" dirty="0" err="1"/>
              <a:t>topicpage</a:t>
            </a:r>
            <a:r>
              <a:rPr lang="en-US" sz="1000" dirty="0"/>
              <a:t>/gene-expression-14121669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358474" y="2581387"/>
            <a:ext cx="9980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 smtClean="0"/>
              <a:t>cragenomica.es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5597598" y="5669826"/>
            <a:ext cx="3339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Expression profiles in different tissues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6153833" y="2827608"/>
            <a:ext cx="2249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Response to biotic stress</a:t>
            </a:r>
            <a:endParaRPr lang="en-US" sz="1600" dirty="0"/>
          </a:p>
        </p:txBody>
      </p:sp>
      <p:grpSp>
        <p:nvGrpSpPr>
          <p:cNvPr id="14" name="Group 13"/>
          <p:cNvGrpSpPr/>
          <p:nvPr/>
        </p:nvGrpSpPr>
        <p:grpSpPr>
          <a:xfrm>
            <a:off x="3633790" y="2469610"/>
            <a:ext cx="2052708" cy="1035528"/>
            <a:chOff x="3633790" y="2469610"/>
            <a:chExt cx="2052708" cy="1035528"/>
          </a:xfrm>
        </p:grpSpPr>
        <p:cxnSp>
          <p:nvCxnSpPr>
            <p:cNvPr id="4" name="Straight Arrow Connector 3"/>
            <p:cNvCxnSpPr/>
            <p:nvPr/>
          </p:nvCxnSpPr>
          <p:spPr>
            <a:xfrm flipH="1">
              <a:off x="3633790" y="2984500"/>
              <a:ext cx="666116" cy="520638"/>
            </a:xfrm>
            <a:prstGeom prst="straightConnector1">
              <a:avLst/>
            </a:prstGeom>
            <a:ln w="57150" cmpd="sng"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3891791" y="2469610"/>
              <a:ext cx="1794707" cy="523220"/>
            </a:xfrm>
            <a:prstGeom prst="rect">
              <a:avLst/>
            </a:prstGeom>
            <a:solidFill>
              <a:srgbClr val="F4FFAD"/>
            </a:solidFill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Transcripts</a:t>
              </a:r>
              <a:endParaRPr lang="en-US" sz="2800" dirty="0"/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AB89-B125-9242-8DB3-C0D669061AD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252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8780" y="1422988"/>
            <a:ext cx="7136063" cy="4977812"/>
          </a:xfrm>
        </p:spPr>
        <p:txBody>
          <a:bodyPr>
            <a:normAutofit/>
          </a:bodyPr>
          <a:lstStyle/>
          <a:p>
            <a:pPr marL="0" lvl="0" indent="0">
              <a:lnSpc>
                <a:spcPct val="90000"/>
              </a:lnSpc>
              <a:buNone/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Review of RNA-</a:t>
            </a:r>
            <a:r>
              <a:rPr lang="en-US" b="1" dirty="0" err="1" smtClean="0">
                <a:solidFill>
                  <a:schemeClr val="bg1">
                    <a:lumMod val="75000"/>
                  </a:schemeClr>
                </a:solidFill>
              </a:rPr>
              <a:t>Seq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 procedure</a:t>
            </a:r>
          </a:p>
          <a:p>
            <a:pPr marL="0" lvl="0" indent="0">
              <a:lnSpc>
                <a:spcPct val="90000"/>
              </a:lnSpc>
              <a:buNone/>
            </a:pPr>
            <a:endParaRPr lang="en-US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lvl="0" indent="0">
              <a:lnSpc>
                <a:spcPct val="90000"/>
              </a:lnSpc>
              <a:buNone/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Design of DE experiments and results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  <a:p>
            <a:pPr lvl="0">
              <a:lnSpc>
                <a:spcPct val="90000"/>
              </a:lnSpc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Experimental design</a:t>
            </a:r>
          </a:p>
          <a:p>
            <a:pPr lvl="0">
              <a:lnSpc>
                <a:spcPct val="90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Multiple test correction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 </a:t>
            </a:r>
          </a:p>
          <a:p>
            <a:pPr marL="0" lvl="0" indent="0">
              <a:lnSpc>
                <a:spcPct val="90000"/>
              </a:lnSpc>
              <a:buNone/>
            </a:pP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New technologies</a:t>
            </a:r>
          </a:p>
          <a:p>
            <a:pPr marL="0" indent="0">
              <a:lnSpc>
                <a:spcPct val="90000"/>
              </a:lnSpc>
              <a:buNone/>
            </a:pPr>
            <a:endParaRPr lang="en-US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Other applications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AB89-B125-9242-8DB3-C0D669061ADA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6126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89E11B1-844E-6F4E-B73B-9F7C1902303D}" type="slidenum">
              <a:rPr lang="en-US" altLang="zh-CN" sz="1200">
                <a:solidFill>
                  <a:srgbClr val="898989"/>
                </a:solidFill>
                <a:latin typeface="Calibri" charset="0"/>
              </a:rPr>
              <a:pPr eaLnBrk="1" hangingPunct="1"/>
              <a:t>41</a:t>
            </a:fld>
            <a:endParaRPr lang="en-US" altLang="zh-CN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34818" name="Title 9"/>
          <p:cNvSpPr>
            <a:spLocks noGrp="1"/>
          </p:cNvSpPr>
          <p:nvPr>
            <p:ph type="title" idx="4294967295"/>
          </p:nvPr>
        </p:nvSpPr>
        <p:spPr>
          <a:xfrm>
            <a:off x="193675" y="111125"/>
            <a:ext cx="8880475" cy="781050"/>
          </a:xfrm>
        </p:spPr>
        <p:txBody>
          <a:bodyPr>
            <a:normAutofit/>
          </a:bodyPr>
          <a:lstStyle/>
          <a:p>
            <a:r>
              <a:rPr lang="en-US" sz="3200" dirty="0" err="1">
                <a:latin typeface="Calibri" charset="0"/>
                <a:ea typeface="ＭＳ Ｐゴシック" charset="0"/>
                <a:cs typeface="ＭＳ Ｐゴシック" charset="0"/>
              </a:rPr>
              <a:t>PacBio</a:t>
            </a:r>
            <a:r>
              <a:rPr lang="en-US" sz="3200" b="1" dirty="0">
                <a:latin typeface="Calibri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3200" dirty="0">
                <a:latin typeface="Calibri" charset="0"/>
                <a:ea typeface="ＭＳ Ｐゴシック" charset="0"/>
                <a:cs typeface="ＭＳ Ｐゴシック" charset="0"/>
              </a:rPr>
              <a:t>– Single Molecule Real Time (SMRT)</a:t>
            </a:r>
          </a:p>
        </p:txBody>
      </p:sp>
      <p:pic>
        <p:nvPicPr>
          <p:cNvPr id="34819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55700"/>
            <a:ext cx="3086100" cy="270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7"/>
          <p:cNvSpPr txBox="1">
            <a:spLocks noChangeArrowheads="1"/>
          </p:cNvSpPr>
          <p:nvPr/>
        </p:nvSpPr>
        <p:spPr bwMode="auto">
          <a:xfrm>
            <a:off x="292100" y="4535488"/>
            <a:ext cx="4406900" cy="1939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 typeface="Arial" charset="0"/>
              <a:buChar char="•"/>
              <a:defRPr/>
            </a:pPr>
            <a:r>
              <a:rPr lang="en-US" sz="2000" dirty="0" smtClean="0">
                <a:latin typeface="+mn-lt"/>
              </a:rPr>
              <a:t> Single molecule sequencing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sz="2000" dirty="0" smtClean="0">
                <a:latin typeface="+mn-lt"/>
              </a:rPr>
              <a:t> no amplifications required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 up to 70+ </a:t>
            </a:r>
            <a:r>
              <a:rPr lang="en-US" sz="2000" dirty="0" err="1" smtClean="0">
                <a:solidFill>
                  <a:srgbClr val="FF0000"/>
                </a:solidFill>
                <a:latin typeface="+mn-lt"/>
              </a:rPr>
              <a:t>kbp</a:t>
            </a: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 sequencing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 Moderate sequencing throughput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sz="2000" dirty="0" smtClean="0">
                <a:solidFill>
                  <a:srgbClr val="FF0000"/>
                </a:solidFill>
                <a:latin typeface="+mn-lt"/>
              </a:rPr>
              <a:t> high sequencing error rate </a:t>
            </a:r>
            <a:r>
              <a:rPr lang="en-US" sz="2000" dirty="0" smtClean="0">
                <a:latin typeface="+mn-lt"/>
              </a:rPr>
              <a:t>(~15%, random, no-context-specific errors)</a:t>
            </a:r>
          </a:p>
        </p:txBody>
      </p:sp>
      <p:pic>
        <p:nvPicPr>
          <p:cNvPr id="34821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0" y="773113"/>
            <a:ext cx="3417888" cy="313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2" name="TextBox 2"/>
          <p:cNvSpPr txBox="1">
            <a:spLocks noChangeArrowheads="1"/>
          </p:cNvSpPr>
          <p:nvPr/>
        </p:nvSpPr>
        <p:spPr bwMode="auto">
          <a:xfrm>
            <a:off x="265113" y="6475413"/>
            <a:ext cx="8413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pacbio.com</a:t>
            </a:r>
          </a:p>
        </p:txBody>
      </p:sp>
      <p:pic>
        <p:nvPicPr>
          <p:cNvPr id="3482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9963" y="3865563"/>
            <a:ext cx="3241675" cy="292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hlinkClick r:id="rId5"/>
          </p:cNvPr>
          <p:cNvSpPr txBox="1"/>
          <p:nvPr/>
        </p:nvSpPr>
        <p:spPr>
          <a:xfrm>
            <a:off x="1311275" y="3924300"/>
            <a:ext cx="1843088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800" dirty="0">
                <a:latin typeface="+mn-lt"/>
                <a:hlinkClick r:id="rId5"/>
              </a:rPr>
              <a:t>PacBio tech video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321286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69962"/>
          </a:xfrm>
        </p:spPr>
        <p:txBody>
          <a:bodyPr>
            <a:normAutofit/>
          </a:bodyPr>
          <a:lstStyle/>
          <a:p>
            <a:r>
              <a:rPr lang="en-US" sz="3200" dirty="0" err="1">
                <a:latin typeface="Calibri" charset="0"/>
              </a:rPr>
              <a:t>PacBio</a:t>
            </a:r>
            <a:r>
              <a:rPr lang="en-US" sz="3200" dirty="0">
                <a:latin typeface="Calibri" charset="0"/>
              </a:rPr>
              <a:t> long reads for RNA sequencing (</a:t>
            </a:r>
            <a:r>
              <a:rPr lang="en-US" sz="3200" dirty="0" err="1">
                <a:latin typeface="Calibri" charset="0"/>
              </a:rPr>
              <a:t>Iso-Seq</a:t>
            </a:r>
            <a:r>
              <a:rPr lang="en-US" sz="3200" dirty="0">
                <a:latin typeface="Calibri" charset="0"/>
              </a:rPr>
              <a:t>)</a:t>
            </a:r>
            <a:endParaRPr lang="en-US" sz="3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045BA2-51C2-41BC-95CD-75F745722139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3619746"/>
            <a:ext cx="5670437" cy="2374654"/>
          </a:xfrm>
          <a:prstGeom prst="rect">
            <a:avLst/>
          </a:prstGeom>
        </p:spPr>
      </p:pic>
      <p:pic>
        <p:nvPicPr>
          <p:cNvPr id="8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894" y="2468721"/>
            <a:ext cx="4508118" cy="1023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320800" y="6305976"/>
            <a:ext cx="65197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 https://</a:t>
            </a:r>
            <a:r>
              <a:rPr lang="en-US" sz="1200" dirty="0" err="1"/>
              <a:t>github.com</a:t>
            </a:r>
            <a:r>
              <a:rPr lang="en-US" sz="1200" dirty="0"/>
              <a:t>/</a:t>
            </a:r>
            <a:r>
              <a:rPr lang="en-US" sz="1200" dirty="0" err="1"/>
              <a:t>PacificBiosciences</a:t>
            </a:r>
            <a:r>
              <a:rPr lang="en-US" sz="1200" dirty="0"/>
              <a:t>/</a:t>
            </a:r>
            <a:r>
              <a:rPr lang="en-US" sz="1200" dirty="0" err="1"/>
              <a:t>cDNA_primer</a:t>
            </a:r>
            <a:r>
              <a:rPr lang="en-US" sz="1200" dirty="0"/>
              <a:t>/wiki/Understanding-</a:t>
            </a:r>
            <a:r>
              <a:rPr lang="en-US" sz="1200" dirty="0" err="1"/>
              <a:t>PacBio</a:t>
            </a:r>
            <a:r>
              <a:rPr lang="en-US" sz="1200" dirty="0"/>
              <a:t>-</a:t>
            </a:r>
            <a:r>
              <a:rPr lang="en-US" sz="1200" dirty="0" err="1"/>
              <a:t>transcriptome</a:t>
            </a:r>
            <a:r>
              <a:rPr lang="en-US" sz="1200" dirty="0"/>
              <a:t>-data</a:t>
            </a:r>
          </a:p>
        </p:txBody>
      </p:sp>
      <p:sp>
        <p:nvSpPr>
          <p:cNvPr id="3" name="Rectangle 2"/>
          <p:cNvSpPr/>
          <p:nvPr/>
        </p:nvSpPr>
        <p:spPr>
          <a:xfrm>
            <a:off x="698500" y="1574224"/>
            <a:ext cx="7493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ct val="0"/>
              </a:spcBef>
              <a:buFont typeface="+mj-lt"/>
              <a:buAutoNum type="arabicPeriod"/>
            </a:pPr>
            <a:r>
              <a:rPr lang="en-US" sz="2400" dirty="0">
                <a:latin typeface="Calibri" charset="0"/>
              </a:rPr>
              <a:t>High-quality, single-molecule, circular-consensus (CCS)</a:t>
            </a:r>
          </a:p>
          <a:p>
            <a:pPr marL="457200" lvl="0" indent="-457200">
              <a:spcBef>
                <a:spcPct val="0"/>
              </a:spcBef>
              <a:buFont typeface="+mj-lt"/>
              <a:buAutoNum type="arabicPeriod"/>
            </a:pPr>
            <a:r>
              <a:rPr lang="en-US" sz="2400" dirty="0" smtClean="0">
                <a:solidFill>
                  <a:prstClr val="black"/>
                </a:solidFill>
                <a:ea typeface="+mj-ea"/>
                <a:cs typeface="+mj-cs"/>
              </a:rPr>
              <a:t>Multiple </a:t>
            </a:r>
            <a:r>
              <a:rPr lang="en-US" sz="2400" dirty="0">
                <a:solidFill>
                  <a:prstClr val="black"/>
                </a:solidFill>
                <a:ea typeface="+mj-ea"/>
                <a:cs typeface="+mj-cs"/>
              </a:rPr>
              <a:t>passes improve sequence quality</a:t>
            </a:r>
          </a:p>
        </p:txBody>
      </p:sp>
    </p:spTree>
    <p:extLst>
      <p:ext uri="{BB962C8B-B14F-4D97-AF65-F5344CB8AC3E}">
        <p14:creationId xmlns:p14="http://schemas.microsoft.com/office/powerpoint/2010/main" val="285453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555"/>
    </mc:Choice>
    <mc:Fallback xmlns="">
      <p:transition xmlns:p14="http://schemas.microsoft.com/office/powerpoint/2010/main" spd="slow" advTm="57555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/>
          <a:lstStyle/>
          <a:p>
            <a:r>
              <a:rPr lang="en-US" sz="3200" dirty="0">
                <a:latin typeface="Calibri" charset="0"/>
              </a:rPr>
              <a:t>Long reads to sequence full-length </a:t>
            </a:r>
            <a:r>
              <a:rPr lang="en-US" sz="3200" dirty="0" err="1">
                <a:latin typeface="Calibri" charset="0"/>
              </a:rPr>
              <a:t>cDNA</a:t>
            </a:r>
            <a:r>
              <a:rPr lang="en-US" sz="3200" dirty="0">
                <a:latin typeface="Calibri" charset="0"/>
              </a:rPr>
              <a:t> </a:t>
            </a:r>
          </a:p>
        </p:txBody>
      </p:sp>
      <p:pic>
        <p:nvPicPr>
          <p:cNvPr id="51202" name="Picture 3" descr="Screen Shot 2015-02-17 at 8.25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800" y="1143000"/>
            <a:ext cx="4818063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Rectangle 4"/>
          <p:cNvSpPr>
            <a:spLocks noChangeArrowheads="1"/>
          </p:cNvSpPr>
          <p:nvPr/>
        </p:nvSpPr>
        <p:spPr bwMode="auto">
          <a:xfrm>
            <a:off x="4038600" y="6477000"/>
            <a:ext cx="4114800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1200"/>
              <a:t>Sharon et al. Nature Biotechnology 31, 1009–1014 (2013)</a:t>
            </a:r>
          </a:p>
        </p:txBody>
      </p:sp>
      <p:sp>
        <p:nvSpPr>
          <p:cNvPr id="51205" name="Content Placeholder 2"/>
          <p:cNvSpPr>
            <a:spLocks noGrp="1"/>
          </p:cNvSpPr>
          <p:nvPr>
            <p:ph idx="1"/>
          </p:nvPr>
        </p:nvSpPr>
        <p:spPr>
          <a:xfrm>
            <a:off x="111125" y="1905000"/>
            <a:ext cx="4079875" cy="3657600"/>
          </a:xfrm>
        </p:spPr>
        <p:txBody>
          <a:bodyPr/>
          <a:lstStyle/>
          <a:p>
            <a:r>
              <a:rPr lang="en-US" sz="2400" dirty="0">
                <a:latin typeface="Calibri" charset="0"/>
              </a:rPr>
              <a:t>The majority of reads represent all splice sites of original transcripts</a:t>
            </a:r>
          </a:p>
          <a:p>
            <a:endParaRPr lang="en-US" sz="2400" dirty="0" smtClean="0">
              <a:latin typeface="Calibri" charset="0"/>
            </a:endParaRPr>
          </a:p>
          <a:p>
            <a:r>
              <a:rPr lang="en-US" sz="2400" dirty="0" smtClean="0">
                <a:latin typeface="Calibri" charset="0"/>
              </a:rPr>
              <a:t>Isoforms </a:t>
            </a:r>
            <a:r>
              <a:rPr lang="en-US" sz="2400" dirty="0">
                <a:latin typeface="Calibri" charset="0"/>
              </a:rPr>
              <a:t>can be monitored at a single-molecule level without amplification or </a:t>
            </a:r>
            <a:r>
              <a:rPr lang="en-US" sz="2400" dirty="0" smtClean="0">
                <a:latin typeface="Calibri" charset="0"/>
              </a:rPr>
              <a:t>fragmentation</a:t>
            </a:r>
            <a:endParaRPr lang="en-US" sz="2400" dirty="0">
              <a:latin typeface="Calibri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AB89-B125-9242-8DB3-C0D669061ADA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661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46629"/>
          </a:xfrm>
        </p:spPr>
        <p:txBody>
          <a:bodyPr>
            <a:noAutofit/>
          </a:bodyPr>
          <a:lstStyle/>
          <a:p>
            <a:r>
              <a:rPr lang="en-US" sz="3200" dirty="0" smtClean="0"/>
              <a:t>maize – </a:t>
            </a:r>
            <a:r>
              <a:rPr lang="en-US" sz="3200" dirty="0" err="1" smtClean="0"/>
              <a:t>Iso-Seq</a:t>
            </a:r>
            <a:endParaRPr lang="en-US" sz="3200" dirty="0"/>
          </a:p>
        </p:txBody>
      </p:sp>
      <p:pic>
        <p:nvPicPr>
          <p:cNvPr id="4" name="Picture 3" descr="Screenshot 2017-03-29 21.29.1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35" y="4576238"/>
            <a:ext cx="3166532" cy="2058538"/>
          </a:xfrm>
          <a:prstGeom prst="rect">
            <a:avLst/>
          </a:prstGeom>
        </p:spPr>
      </p:pic>
      <p:pic>
        <p:nvPicPr>
          <p:cNvPr id="5" name="Picture 4" descr="Screenshot 2017-03-29 21.29.3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306" y="1257300"/>
            <a:ext cx="5265694" cy="4787899"/>
          </a:xfrm>
          <a:prstGeom prst="rect">
            <a:avLst/>
          </a:prstGeom>
        </p:spPr>
      </p:pic>
      <p:pic>
        <p:nvPicPr>
          <p:cNvPr id="6" name="Picture 5" descr="Screenshot 2017-03-29 22.11.3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0" y="1384300"/>
            <a:ext cx="3618133" cy="23156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046134" y="6412409"/>
            <a:ext cx="34580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Wang et al</a:t>
            </a:r>
            <a:r>
              <a:rPr lang="en-US" sz="1200" dirty="0"/>
              <a:t>., </a:t>
            </a:r>
            <a:r>
              <a:rPr lang="en-US" sz="1200" dirty="0" smtClean="0"/>
              <a:t>Nature Communications, 2016, 7</a:t>
            </a:r>
            <a:r>
              <a:rPr lang="en-US" sz="1200" dirty="0"/>
              <a:t>:11708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AB89-B125-9242-8DB3-C0D669061ADA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6607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Number Placeholder 1"/>
          <p:cNvSpPr>
            <a:spLocks noGrp="1"/>
          </p:cNvSpPr>
          <p:nvPr>
            <p:ph type="sldNum" sz="quarter" idx="12"/>
          </p:nvPr>
        </p:nvSpPr>
        <p:spPr bwMode="auto">
          <a:xfrm>
            <a:off x="6792384" y="6492875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B9CDAC4-AEA5-534C-BB06-396CEFE4D3BD}" type="slidenum">
              <a:rPr lang="en-US" altLang="zh-CN" sz="1200">
                <a:solidFill>
                  <a:srgbClr val="898989"/>
                </a:solidFill>
                <a:latin typeface="Calibri" charset="0"/>
              </a:rPr>
              <a:pPr eaLnBrk="1" hangingPunct="1"/>
              <a:t>45</a:t>
            </a:fld>
            <a:endParaRPr lang="en-US" altLang="zh-CN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30723" name="Title 9"/>
          <p:cNvSpPr>
            <a:spLocks noGrp="1"/>
          </p:cNvSpPr>
          <p:nvPr>
            <p:ph type="title" idx="4294967295"/>
          </p:nvPr>
        </p:nvSpPr>
        <p:spPr>
          <a:xfrm>
            <a:off x="457200" y="13335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 dirty="0" smtClean="0">
                <a:latin typeface="+mn-lt"/>
                <a:ea typeface="ＭＳ Ｐゴシック" charset="0"/>
                <a:cs typeface="ＭＳ Ｐゴシック" charset="0"/>
              </a:rPr>
              <a:t>Oxford </a:t>
            </a:r>
            <a:r>
              <a:rPr lang="en-US" sz="3200" dirty="0" err="1">
                <a:latin typeface="+mn-lt"/>
                <a:ea typeface="ＭＳ Ｐゴシック" charset="0"/>
                <a:cs typeface="ＭＳ Ｐゴシック" charset="0"/>
              </a:rPr>
              <a:t>Nanopore</a:t>
            </a:r>
            <a:r>
              <a:rPr lang="en-US" sz="3200" dirty="0">
                <a:latin typeface="+mn-lt"/>
                <a:ea typeface="ＭＳ Ｐゴシック" charset="0"/>
                <a:cs typeface="Cambria" charset="0"/>
              </a:rPr>
              <a:t/>
            </a:r>
            <a:br>
              <a:rPr lang="en-US" sz="3200" dirty="0">
                <a:latin typeface="+mn-lt"/>
                <a:ea typeface="ＭＳ Ｐゴシック" charset="0"/>
                <a:cs typeface="Cambria" charset="0"/>
              </a:rPr>
            </a:br>
            <a:r>
              <a:rPr lang="en-US" sz="1800" dirty="0">
                <a:latin typeface="+mn-lt"/>
                <a:ea typeface="ＭＳ Ｐゴシック" charset="0"/>
                <a:cs typeface="ＭＳ Ｐゴシック" charset="0"/>
              </a:rPr>
              <a:t>A promising technology</a:t>
            </a:r>
            <a:endParaRPr lang="en-US" sz="1800" dirty="0">
              <a:latin typeface="+mn-lt"/>
              <a:ea typeface="ＭＳ Ｐゴシック" charset="0"/>
              <a:cs typeface="Cambria" charset="0"/>
            </a:endParaRPr>
          </a:p>
        </p:txBody>
      </p:sp>
      <p:pic>
        <p:nvPicPr>
          <p:cNvPr id="38916" name="Picture 7" descr="Picture 1.png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038" y="2235200"/>
            <a:ext cx="2578100" cy="171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8"/>
          <p:cNvSpPr>
            <a:spLocks noChangeArrowheads="1"/>
          </p:cNvSpPr>
          <p:nvPr/>
        </p:nvSpPr>
        <p:spPr bwMode="auto">
          <a:xfrm>
            <a:off x="3035300" y="1222573"/>
            <a:ext cx="4878917" cy="2554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  <a:defRPr/>
            </a:pPr>
            <a:r>
              <a:rPr lang="en-US" sz="2000" dirty="0">
                <a:latin typeface="+mn-lt"/>
              </a:rPr>
              <a:t>Single molecular sequencing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sz="2000" dirty="0">
                <a:latin typeface="+mn-lt"/>
              </a:rPr>
              <a:t>No amplifications</a:t>
            </a:r>
          </a:p>
          <a:p>
            <a:pPr marL="285750" indent="-285750">
              <a:buFont typeface="Arial"/>
              <a:buChar char="•"/>
              <a:defRPr/>
            </a:pPr>
            <a:r>
              <a:rPr lang="en-US" sz="2000" b="1" dirty="0">
                <a:solidFill>
                  <a:srgbClr val="FF0000"/>
                </a:solidFill>
                <a:latin typeface="+mn-lt"/>
              </a:rPr>
              <a:t>Long reads </a:t>
            </a:r>
            <a:r>
              <a:rPr lang="en-US" sz="2000" b="1" dirty="0" smtClean="0">
                <a:solidFill>
                  <a:srgbClr val="FF0000"/>
                </a:solidFill>
                <a:latin typeface="+mn-lt"/>
              </a:rPr>
              <a:t>(up to hundreds of kb)</a:t>
            </a:r>
            <a:endParaRPr lang="en-US" sz="2000" b="1" dirty="0">
              <a:solidFill>
                <a:srgbClr val="FF0000"/>
              </a:solidFill>
              <a:latin typeface="+mn-lt"/>
            </a:endParaRPr>
          </a:p>
          <a:p>
            <a:pPr marL="285750" indent="-285750">
              <a:buFont typeface="Arial"/>
              <a:buChar char="•"/>
              <a:defRPr/>
            </a:pPr>
            <a:r>
              <a:rPr lang="en-US" sz="2000" b="1" dirty="0">
                <a:solidFill>
                  <a:srgbClr val="FF0000"/>
                </a:solidFill>
                <a:latin typeface="+mn-lt"/>
              </a:rPr>
              <a:t>Error rate is high (</a:t>
            </a:r>
            <a:r>
              <a:rPr lang="en-US" sz="2000" b="1" dirty="0" smtClean="0">
                <a:solidFill>
                  <a:srgbClr val="FF0000"/>
                </a:solidFill>
                <a:latin typeface="+mn-lt"/>
              </a:rPr>
              <a:t>~10-30</a:t>
            </a:r>
            <a:r>
              <a:rPr lang="en-US" sz="2000" b="1" dirty="0">
                <a:solidFill>
                  <a:srgbClr val="FF0000"/>
                </a:solidFill>
                <a:latin typeface="+mn-lt"/>
              </a:rPr>
              <a:t>%)</a:t>
            </a:r>
          </a:p>
          <a:p>
            <a:pPr>
              <a:defRPr/>
            </a:pPr>
            <a:endParaRPr lang="en-US" sz="2000" b="1" dirty="0" smtClean="0">
              <a:latin typeface="+mn-lt"/>
            </a:endParaRPr>
          </a:p>
          <a:p>
            <a:pPr>
              <a:defRPr/>
            </a:pPr>
            <a:r>
              <a:rPr lang="en-US" sz="2000" b="1" dirty="0" err="1" smtClean="0">
                <a:latin typeface="+mn-lt"/>
              </a:rPr>
              <a:t>MinION</a:t>
            </a:r>
            <a:endParaRPr lang="en-US" sz="2000" dirty="0">
              <a:latin typeface="+mn-lt"/>
            </a:endParaRP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2000" dirty="0">
                <a:latin typeface="+mn-lt"/>
              </a:rPr>
              <a:t>USB disposable sequencer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2000" dirty="0">
                <a:latin typeface="+mn-lt"/>
              </a:rPr>
              <a:t>Hundreds of Mb in several </a:t>
            </a:r>
            <a:r>
              <a:rPr lang="en-US" sz="2000" dirty="0" smtClean="0">
                <a:latin typeface="+mn-lt"/>
              </a:rPr>
              <a:t>hours</a:t>
            </a:r>
            <a:endParaRPr lang="en-US" sz="2000" dirty="0">
              <a:latin typeface="+mn-lt"/>
            </a:endParaRPr>
          </a:p>
        </p:txBody>
      </p:sp>
      <p:sp>
        <p:nvSpPr>
          <p:cNvPr id="30726" name="Rectangle 10"/>
          <p:cNvSpPr>
            <a:spLocks noChangeArrowheads="1"/>
          </p:cNvSpPr>
          <p:nvPr/>
        </p:nvSpPr>
        <p:spPr bwMode="auto">
          <a:xfrm>
            <a:off x="127000" y="4143375"/>
            <a:ext cx="302260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>
                <a:latin typeface="+mn-lt"/>
              </a:rPr>
              <a:t>As each </a:t>
            </a:r>
            <a:r>
              <a:rPr lang="en-US" sz="2000" dirty="0" err="1">
                <a:latin typeface="+mn-lt"/>
              </a:rPr>
              <a:t>nucleobase</a:t>
            </a:r>
            <a:r>
              <a:rPr lang="en-US" sz="2000" dirty="0">
                <a:latin typeface="+mn-lt"/>
              </a:rPr>
              <a:t> passes through the pore the current is affected and this change allows sequence to be read out.</a:t>
            </a:r>
          </a:p>
        </p:txBody>
      </p:sp>
      <p:pic>
        <p:nvPicPr>
          <p:cNvPr id="38919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6" y="860425"/>
            <a:ext cx="1885950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920" name="TextBox 10"/>
          <p:cNvSpPr txBox="1">
            <a:spLocks noChangeArrowheads="1"/>
          </p:cNvSpPr>
          <p:nvPr/>
        </p:nvSpPr>
        <p:spPr bwMode="auto">
          <a:xfrm>
            <a:off x="127000" y="6265863"/>
            <a:ext cx="12477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 dirty="0" err="1"/>
              <a:t>nanoporetech.com</a:t>
            </a:r>
            <a:endParaRPr lang="en-US" sz="1000" dirty="0"/>
          </a:p>
        </p:txBody>
      </p:sp>
      <p:pic>
        <p:nvPicPr>
          <p:cNvPr id="12" name="Picture 11" descr="Screenshot 2018-06-04 15.27.30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2183" y="3931426"/>
            <a:ext cx="5424617" cy="2634473"/>
          </a:xfrm>
          <a:prstGeom prst="rect">
            <a:avLst/>
          </a:prstGeom>
        </p:spPr>
      </p:pic>
      <p:pic>
        <p:nvPicPr>
          <p:cNvPr id="38922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7123" y="2589990"/>
            <a:ext cx="1754188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50712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72029"/>
          </a:xfrm>
        </p:spPr>
        <p:txBody>
          <a:bodyPr>
            <a:noAutofit/>
          </a:bodyPr>
          <a:lstStyle/>
          <a:p>
            <a:r>
              <a:rPr lang="en-US" sz="3200" dirty="0" err="1" smtClean="0"/>
              <a:t>Nanopore</a:t>
            </a:r>
            <a:r>
              <a:rPr lang="en-US" sz="3200" dirty="0"/>
              <a:t> </a:t>
            </a:r>
            <a:r>
              <a:rPr lang="en-US" sz="3200" dirty="0" smtClean="0"/>
              <a:t>– </a:t>
            </a:r>
            <a:r>
              <a:rPr lang="en-US" sz="3200" b="1" dirty="0" smtClean="0">
                <a:solidFill>
                  <a:srgbClr val="FF0000"/>
                </a:solidFill>
              </a:rPr>
              <a:t>direct</a:t>
            </a:r>
            <a:r>
              <a:rPr lang="en-US" sz="3200" dirty="0" smtClean="0"/>
              <a:t> RNA sequencing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3633" y="6084146"/>
            <a:ext cx="3513667" cy="279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/>
              <a:t>http://</a:t>
            </a:r>
            <a:r>
              <a:rPr lang="en-US" sz="1200" dirty="0" err="1"/>
              <a:t>biorxiv.org</a:t>
            </a:r>
            <a:r>
              <a:rPr lang="en-US" sz="1200" dirty="0"/>
              <a:t>/content/early/2016/08/12/068809</a:t>
            </a:r>
          </a:p>
        </p:txBody>
      </p:sp>
      <p:pic>
        <p:nvPicPr>
          <p:cNvPr id="4" name="Picture 3" descr="Screenshot 2017-03-29 22.02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3996" y="872067"/>
            <a:ext cx="5680330" cy="527355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3633" y="6363546"/>
            <a:ext cx="73119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Garalde</a:t>
            </a:r>
            <a:r>
              <a:rPr lang="en-US" sz="1200" dirty="0"/>
              <a:t> et al., Highly parallel direct RNA sequencing on an array of </a:t>
            </a:r>
            <a:r>
              <a:rPr lang="en-US" sz="1200" dirty="0" err="1"/>
              <a:t>nanopores</a:t>
            </a:r>
            <a:r>
              <a:rPr lang="en-US" sz="1200" dirty="0"/>
              <a:t>, 2018, Nature Methods 15:201–206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AB89-B125-9242-8DB3-C0D669061ADA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188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F93AAA4F-0A7B-BE47-BBAB-2E9F03D705B4}" type="slidenum">
              <a:rPr lang="en-US" altLang="zh-CN" sz="1200">
                <a:solidFill>
                  <a:srgbClr val="898989"/>
                </a:solidFill>
                <a:latin typeface="Calibri" charset="0"/>
              </a:rPr>
              <a:pPr eaLnBrk="1" hangingPunct="1"/>
              <a:t>47</a:t>
            </a:fld>
            <a:endParaRPr lang="en-US" altLang="zh-CN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30722" name="Title 3"/>
          <p:cNvSpPr>
            <a:spLocks noGrp="1"/>
          </p:cNvSpPr>
          <p:nvPr>
            <p:ph type="title" idx="4294967295"/>
          </p:nvPr>
        </p:nvSpPr>
        <p:spPr>
          <a:xfrm>
            <a:off x="509588" y="196850"/>
            <a:ext cx="8229600" cy="6096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sz="2800" dirty="0" smtClean="0">
                <a:latin typeface="+mn-lt"/>
                <a:ea typeface="ＭＳ Ｐゴシック" charset="0"/>
                <a:cs typeface="Cambria" charset="0"/>
              </a:rPr>
              <a:t>High errors associated with single molecule sequencing</a:t>
            </a:r>
            <a:endParaRPr lang="en-US" sz="2800" dirty="0">
              <a:latin typeface="+mn-lt"/>
              <a:ea typeface="ＭＳ Ｐゴシック" charset="0"/>
              <a:cs typeface="Cambria" charset="0"/>
            </a:endParaRPr>
          </a:p>
        </p:txBody>
      </p:sp>
      <p:sp>
        <p:nvSpPr>
          <p:cNvPr id="5" name="Pentagon 4"/>
          <p:cNvSpPr/>
          <p:nvPr/>
        </p:nvSpPr>
        <p:spPr>
          <a:xfrm>
            <a:off x="2392363" y="2168525"/>
            <a:ext cx="1243012" cy="642938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err="1"/>
              <a:t>PacBio</a:t>
            </a:r>
            <a:endParaRPr lang="en-US" sz="1800" dirty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/>
              <a:t>(</a:t>
            </a:r>
            <a:r>
              <a:rPr lang="en-US" sz="1800" dirty="0" err="1"/>
              <a:t>InDel</a:t>
            </a:r>
            <a:r>
              <a:rPr lang="en-US" sz="1800" dirty="0"/>
              <a:t>)</a:t>
            </a:r>
          </a:p>
        </p:txBody>
      </p:sp>
      <p:sp>
        <p:nvSpPr>
          <p:cNvPr id="6" name="Pentagon 5"/>
          <p:cNvSpPr/>
          <p:nvPr/>
        </p:nvSpPr>
        <p:spPr>
          <a:xfrm>
            <a:off x="4643438" y="3633788"/>
            <a:ext cx="1452562" cy="641350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Ion Torrent</a:t>
            </a:r>
          </a:p>
          <a:p>
            <a:pPr algn="ctr">
              <a:defRPr/>
            </a:pPr>
            <a:r>
              <a:rPr lang="en-US" sz="1800" dirty="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(</a:t>
            </a:r>
            <a:r>
              <a:rPr lang="en-US" sz="1800" dirty="0" err="1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InDel</a:t>
            </a:r>
            <a:r>
              <a:rPr lang="en-US" sz="1800" dirty="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)</a:t>
            </a:r>
          </a:p>
        </p:txBody>
      </p:sp>
      <p:sp>
        <p:nvSpPr>
          <p:cNvPr id="7" name="Pentagon 6"/>
          <p:cNvSpPr/>
          <p:nvPr/>
        </p:nvSpPr>
        <p:spPr>
          <a:xfrm>
            <a:off x="5757863" y="4397375"/>
            <a:ext cx="1712912" cy="641350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800" dirty="0" err="1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Illumina</a:t>
            </a:r>
            <a:endParaRPr lang="en-US" sz="1800" dirty="0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algn="ctr">
              <a:defRPr/>
            </a:pPr>
            <a:r>
              <a:rPr lang="en-US" sz="18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(substitution)</a:t>
            </a:r>
          </a:p>
        </p:txBody>
      </p:sp>
      <p:sp>
        <p:nvSpPr>
          <p:cNvPr id="8" name="Pentagon 7"/>
          <p:cNvSpPr/>
          <p:nvPr/>
        </p:nvSpPr>
        <p:spPr>
          <a:xfrm>
            <a:off x="1976438" y="1301750"/>
            <a:ext cx="1766887" cy="641350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err="1" smtClean="0"/>
              <a:t>Nanopore</a:t>
            </a:r>
            <a:endParaRPr lang="en-US" sz="1800" dirty="0" smtClean="0"/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 smtClean="0"/>
              <a:t>(</a:t>
            </a:r>
            <a:r>
              <a:rPr lang="en-US" dirty="0" err="1" smtClean="0"/>
              <a:t>InDel</a:t>
            </a:r>
            <a:r>
              <a:rPr lang="en-US" dirty="0" smtClean="0"/>
              <a:t>)</a:t>
            </a:r>
            <a:endParaRPr lang="en-US" sz="1800" dirty="0"/>
          </a:p>
        </p:txBody>
      </p:sp>
      <p:sp>
        <p:nvSpPr>
          <p:cNvPr id="9" name="Pentagon 8"/>
          <p:cNvSpPr/>
          <p:nvPr/>
        </p:nvSpPr>
        <p:spPr>
          <a:xfrm>
            <a:off x="7112000" y="5126038"/>
            <a:ext cx="976313" cy="641350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/>
              <a:t>Sanger</a:t>
            </a:r>
          </a:p>
        </p:txBody>
      </p:sp>
      <p:sp>
        <p:nvSpPr>
          <p:cNvPr id="10" name="Pentagon 9"/>
          <p:cNvSpPr/>
          <p:nvPr/>
        </p:nvSpPr>
        <p:spPr>
          <a:xfrm>
            <a:off x="4383088" y="2859088"/>
            <a:ext cx="1450975" cy="641350"/>
          </a:xfrm>
          <a:prstGeom prst="homePlat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/>
              <a:t>Roche 454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/>
              <a:t>(</a:t>
            </a:r>
            <a:r>
              <a:rPr lang="en-US" sz="1800" dirty="0" err="1"/>
              <a:t>InDel</a:t>
            </a:r>
            <a:r>
              <a:rPr lang="en-US" sz="1800" dirty="0"/>
              <a:t>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346200" y="5957888"/>
            <a:ext cx="83989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ＭＳ Ｐゴシック" charset="-128"/>
                <a:cs typeface="ＭＳ Ｐゴシック" charset="-128"/>
              </a:rPr>
              <a:t>HIGH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1717675" y="5876925"/>
            <a:ext cx="6370638" cy="0"/>
          </a:xfrm>
          <a:prstGeom prst="straightConnector1">
            <a:avLst/>
          </a:prstGeom>
          <a:ln w="381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  <a:round/>
            <a:headEnd type="none" w="med" len="med"/>
            <a:tailEnd type="arrow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73975" y="5957888"/>
            <a:ext cx="791653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ＭＳ Ｐゴシック" charset="-128"/>
                <a:cs typeface="ＭＳ Ｐゴシック" charset="-128"/>
              </a:rPr>
              <a:t>LOW</a:t>
            </a:r>
          </a:p>
        </p:txBody>
      </p:sp>
      <p:sp>
        <p:nvSpPr>
          <p:cNvPr id="46092" name="TextBox 15"/>
          <p:cNvSpPr txBox="1">
            <a:spLocks noChangeArrowheads="1"/>
          </p:cNvSpPr>
          <p:nvPr/>
        </p:nvSpPr>
        <p:spPr bwMode="auto">
          <a:xfrm>
            <a:off x="3627438" y="6142038"/>
            <a:ext cx="25827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/>
              <a:t>Sequencing Error</a:t>
            </a:r>
          </a:p>
        </p:txBody>
      </p:sp>
      <p:sp>
        <p:nvSpPr>
          <p:cNvPr id="2" name="Oval 1"/>
          <p:cNvSpPr/>
          <p:nvPr/>
        </p:nvSpPr>
        <p:spPr>
          <a:xfrm>
            <a:off x="1374775" y="984250"/>
            <a:ext cx="2778125" cy="2063750"/>
          </a:xfrm>
          <a:prstGeom prst="ellipse">
            <a:avLst/>
          </a:prstGeom>
          <a:noFill/>
          <a:ln w="127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152900" y="1358324"/>
            <a:ext cx="45339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High error! Multiple reads for self-correction.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7178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270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single-cell RNA-</a:t>
            </a:r>
            <a:r>
              <a:rPr lang="en-US" sz="3200" dirty="0" err="1" smtClean="0"/>
              <a:t>Seq</a:t>
            </a:r>
            <a:r>
              <a:rPr lang="en-US" sz="3200" dirty="0" smtClean="0"/>
              <a:t> (</a:t>
            </a:r>
            <a:r>
              <a:rPr lang="en-US" sz="3200" dirty="0" err="1" smtClean="0"/>
              <a:t>scRNA-Seq</a:t>
            </a:r>
            <a:r>
              <a:rPr lang="en-US" sz="3200" dirty="0" smtClean="0"/>
              <a:t>)</a:t>
            </a:r>
            <a:endParaRPr lang="en-US" sz="3200" dirty="0"/>
          </a:p>
        </p:txBody>
      </p:sp>
      <p:sp>
        <p:nvSpPr>
          <p:cNvPr id="7" name="Rectangle 6"/>
          <p:cNvSpPr/>
          <p:nvPr/>
        </p:nvSpPr>
        <p:spPr>
          <a:xfrm>
            <a:off x="5351578" y="5467136"/>
            <a:ext cx="178065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 err="1" smtClean="0"/>
              <a:t>Macosko</a:t>
            </a:r>
            <a:r>
              <a:rPr lang="en-US" sz="1200" dirty="0" smtClean="0"/>
              <a:t> </a:t>
            </a:r>
            <a:r>
              <a:rPr lang="en-US" sz="1200" dirty="0"/>
              <a:t>et al</a:t>
            </a:r>
            <a:r>
              <a:rPr lang="en-US" sz="1200" dirty="0" smtClean="0"/>
              <a:t>., Cell, 2015</a:t>
            </a:r>
            <a:endParaRPr 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00" y="1475980"/>
            <a:ext cx="5484853" cy="38805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1300" y="5372948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 smtClean="0"/>
              <a:t>wikipedia</a:t>
            </a:r>
            <a:endParaRPr lang="en-US" sz="1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8153" y="1539480"/>
            <a:ext cx="3932423" cy="3927656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AB89-B125-9242-8DB3-C0D669061ADA}" type="slidenum">
              <a:rPr lang="en-US" smtClean="0"/>
              <a:t>48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41300" y="5756835"/>
            <a:ext cx="277890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IVT: in vitro transcription</a:t>
            </a:r>
          </a:p>
          <a:p>
            <a:r>
              <a:rPr lang="en-US" sz="2000" dirty="0" smtClean="0"/>
              <a:t>RT: reverse transcription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81089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58780" y="1422988"/>
            <a:ext cx="7136063" cy="4977812"/>
          </a:xfrm>
        </p:spPr>
        <p:txBody>
          <a:bodyPr>
            <a:normAutofit/>
          </a:bodyPr>
          <a:lstStyle/>
          <a:p>
            <a:pPr marL="0" lvl="0" indent="0">
              <a:lnSpc>
                <a:spcPct val="90000"/>
              </a:lnSpc>
              <a:buNone/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Review of RNA-</a:t>
            </a:r>
            <a:r>
              <a:rPr lang="en-US" b="1" dirty="0" err="1" smtClean="0">
                <a:solidFill>
                  <a:schemeClr val="bg1">
                    <a:lumMod val="75000"/>
                  </a:schemeClr>
                </a:solidFill>
              </a:rPr>
              <a:t>Seq</a:t>
            </a: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 procedure</a:t>
            </a:r>
          </a:p>
          <a:p>
            <a:pPr marL="0" lvl="0" indent="0">
              <a:lnSpc>
                <a:spcPct val="90000"/>
              </a:lnSpc>
              <a:buNone/>
            </a:pPr>
            <a:endParaRPr lang="en-US" b="1" dirty="0" smtClean="0">
              <a:solidFill>
                <a:schemeClr val="bg1">
                  <a:lumMod val="75000"/>
                </a:schemeClr>
              </a:solidFill>
            </a:endParaRPr>
          </a:p>
          <a:p>
            <a:pPr marL="0" lvl="0" indent="0">
              <a:lnSpc>
                <a:spcPct val="90000"/>
              </a:lnSpc>
              <a:buNone/>
            </a:pPr>
            <a:r>
              <a:rPr lang="en-US" b="1" dirty="0" smtClean="0">
                <a:solidFill>
                  <a:schemeClr val="bg1">
                    <a:lumMod val="75000"/>
                  </a:schemeClr>
                </a:solidFill>
              </a:rPr>
              <a:t>Design of DE experiments and results</a:t>
            </a:r>
            <a:endParaRPr lang="en-US" b="1" dirty="0">
              <a:solidFill>
                <a:schemeClr val="bg1">
                  <a:lumMod val="75000"/>
                </a:schemeClr>
              </a:solidFill>
            </a:endParaRPr>
          </a:p>
          <a:p>
            <a:pPr lvl="0">
              <a:lnSpc>
                <a:spcPct val="90000"/>
              </a:lnSpc>
            </a:pPr>
            <a:r>
              <a:rPr lang="en-US" dirty="0" smtClean="0">
                <a:solidFill>
                  <a:schemeClr val="bg1">
                    <a:lumMod val="75000"/>
                  </a:schemeClr>
                </a:solidFill>
              </a:rPr>
              <a:t>Experimental design</a:t>
            </a:r>
          </a:p>
          <a:p>
            <a:pPr lvl="0">
              <a:lnSpc>
                <a:spcPct val="90000"/>
              </a:lnSpc>
            </a:pPr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Multiple test correction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 </a:t>
            </a:r>
          </a:p>
          <a:p>
            <a:pPr marL="0" lvl="0" indent="0">
              <a:lnSpc>
                <a:spcPct val="90000"/>
              </a:lnSpc>
              <a:buNone/>
            </a:pPr>
            <a:r>
              <a:rPr lang="en-US" b="1" dirty="0" smtClean="0">
                <a:solidFill>
                  <a:schemeClr val="bg1">
                    <a:lumMod val="85000"/>
                  </a:schemeClr>
                </a:solidFill>
              </a:rPr>
              <a:t>New technologies</a:t>
            </a:r>
          </a:p>
          <a:p>
            <a:pPr marL="0" indent="0">
              <a:lnSpc>
                <a:spcPct val="90000"/>
              </a:lnSpc>
              <a:buNone/>
            </a:pPr>
            <a:endParaRPr lang="en-US" b="1" dirty="0" smtClean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en-US" b="1" dirty="0" smtClean="0"/>
              <a:t>Other applications (an example)</a:t>
            </a:r>
          </a:p>
          <a:p>
            <a:pPr>
              <a:lnSpc>
                <a:spcPct val="9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AB89-B125-9242-8DB3-C0D669061ADA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3528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155" y="228600"/>
            <a:ext cx="8229600" cy="82549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Approaches for quantification of gene expression</a:t>
            </a:r>
            <a:endParaRPr lang="en-US" sz="3200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351698" y="2092939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57951" y="1960000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966434" y="1845000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199731" y="1725675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42612" y="1727670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510884" y="1486007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06759" y="2324087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1205984" y="1592736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862201" y="2111603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594548" y="2220967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423734" y="1840718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576184" y="1707569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94115" y="1871336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94115" y="2215876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199962" y="2206796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433259" y="2104517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047512" y="1982138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1439512" y="1971578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54005" y="2546454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456822" y="2753006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>
            <a:off x="981591" y="2544460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>
            <a:off x="1134041" y="2886407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1367338" y="2784128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>
            <a:off x="981591" y="2661749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>
            <a:off x="910219" y="2786123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773125" y="2427382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1678491" y="2544460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1295966" y="2464528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1029808" y="2305003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1373591" y="2651189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1591341" y="2882125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743791" y="2766022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761722" y="2912743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600866" y="3120355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1215119" y="2997976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1607119" y="2987416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2136153" y="1579720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2288603" y="1964282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2521900" y="1836434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2136153" y="1697009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2064781" y="1838429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2423920" y="1477441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2833053" y="1579720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/>
          <p:cNvCxnSpPr/>
          <p:nvPr/>
        </p:nvCxnSpPr>
        <p:spPr>
          <a:xfrm>
            <a:off x="2558226" y="1592736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2528153" y="1686449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/>
          <p:cNvCxnSpPr/>
          <p:nvPr/>
        </p:nvCxnSpPr>
        <p:spPr>
          <a:xfrm>
            <a:off x="2184370" y="2205316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3131650" y="2082379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>
            <a:off x="2745903" y="1960000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2954924" y="1817142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>
            <a:off x="3069167" y="1683993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>
            <a:off x="3137903" y="1949440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>
            <a:off x="2522131" y="2300509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>
            <a:off x="2755428" y="2198230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>
            <a:off x="2369681" y="2075851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>
            <a:off x="1914605" y="2324087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>
            <a:off x="1536240" y="1532645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>
            <a:off x="1688690" y="1891638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>
            <a:off x="1921987" y="1772313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>
            <a:off x="2079938" y="2533900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>
            <a:off x="1464868" y="1774308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>
            <a:off x="2233140" y="1532645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>
            <a:off x="1850615" y="1452713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>
            <a:off x="3186711" y="2313527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1928240" y="1639374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>
            <a:off x="2145990" y="1887356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/>
          <p:nvPr/>
        </p:nvCxnSpPr>
        <p:spPr>
          <a:xfrm>
            <a:off x="2298440" y="1754207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/>
          <p:nvPr/>
        </p:nvCxnSpPr>
        <p:spPr>
          <a:xfrm>
            <a:off x="3374067" y="1860776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Connector 119"/>
          <p:cNvCxnSpPr/>
          <p:nvPr/>
        </p:nvCxnSpPr>
        <p:spPr>
          <a:xfrm>
            <a:off x="3374067" y="2205316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Connector 124"/>
          <p:cNvCxnSpPr/>
          <p:nvPr/>
        </p:nvCxnSpPr>
        <p:spPr>
          <a:xfrm>
            <a:off x="2303760" y="2638173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/>
          <p:nvPr/>
        </p:nvCxnSpPr>
        <p:spPr>
          <a:xfrm>
            <a:off x="2456210" y="2980120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Connector 126"/>
          <p:cNvCxnSpPr/>
          <p:nvPr/>
        </p:nvCxnSpPr>
        <p:spPr>
          <a:xfrm>
            <a:off x="2689507" y="2877841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Connector 127"/>
          <p:cNvCxnSpPr/>
          <p:nvPr/>
        </p:nvCxnSpPr>
        <p:spPr>
          <a:xfrm>
            <a:off x="2303760" y="2755462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Connector 128"/>
          <p:cNvCxnSpPr/>
          <p:nvPr/>
        </p:nvCxnSpPr>
        <p:spPr>
          <a:xfrm>
            <a:off x="2232388" y="2879836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/>
          <p:nvPr/>
        </p:nvCxnSpPr>
        <p:spPr>
          <a:xfrm>
            <a:off x="2591527" y="2535894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/>
          <p:nvPr/>
        </p:nvCxnSpPr>
        <p:spPr>
          <a:xfrm>
            <a:off x="3000660" y="2638173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/>
          <p:nvPr/>
        </p:nvCxnSpPr>
        <p:spPr>
          <a:xfrm>
            <a:off x="3233957" y="2535894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Connector 132"/>
          <p:cNvCxnSpPr/>
          <p:nvPr/>
        </p:nvCxnSpPr>
        <p:spPr>
          <a:xfrm>
            <a:off x="2848210" y="2413515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/>
          <p:cNvCxnSpPr/>
          <p:nvPr/>
        </p:nvCxnSpPr>
        <p:spPr>
          <a:xfrm>
            <a:off x="2695760" y="2744902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/>
          <p:nvPr/>
        </p:nvCxnSpPr>
        <p:spPr>
          <a:xfrm>
            <a:off x="2913510" y="2975838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/>
          <p:nvPr/>
        </p:nvCxnSpPr>
        <p:spPr>
          <a:xfrm>
            <a:off x="3122531" y="2858549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9" name="Straight Connector 138"/>
          <p:cNvCxnSpPr/>
          <p:nvPr/>
        </p:nvCxnSpPr>
        <p:spPr>
          <a:xfrm>
            <a:off x="3236774" y="2742446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/>
          <p:nvPr/>
        </p:nvCxnSpPr>
        <p:spPr>
          <a:xfrm>
            <a:off x="2537288" y="3091689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/>
          <p:cNvCxnSpPr/>
          <p:nvPr/>
        </p:nvCxnSpPr>
        <p:spPr>
          <a:xfrm>
            <a:off x="2048691" y="2997976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/>
          <p:nvPr/>
        </p:nvCxnSpPr>
        <p:spPr>
          <a:xfrm>
            <a:off x="3553077" y="2416822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Straight Connector 164"/>
          <p:cNvCxnSpPr/>
          <p:nvPr/>
        </p:nvCxnSpPr>
        <p:spPr>
          <a:xfrm>
            <a:off x="2306598" y="2413515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/>
          <p:nvPr/>
        </p:nvCxnSpPr>
        <p:spPr>
          <a:xfrm>
            <a:off x="1836376" y="1996686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9" name="Straight Connector 188"/>
          <p:cNvCxnSpPr/>
          <p:nvPr/>
        </p:nvCxnSpPr>
        <p:spPr>
          <a:xfrm>
            <a:off x="614378" y="2044466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0" name="Straight Connector 189"/>
          <p:cNvCxnSpPr/>
          <p:nvPr/>
        </p:nvCxnSpPr>
        <p:spPr>
          <a:xfrm>
            <a:off x="847675" y="1925141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/>
          <p:nvPr/>
        </p:nvCxnSpPr>
        <p:spPr>
          <a:xfrm>
            <a:off x="390556" y="1927136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Straight Connector 193"/>
          <p:cNvCxnSpPr/>
          <p:nvPr/>
        </p:nvCxnSpPr>
        <p:spPr>
          <a:xfrm>
            <a:off x="1158828" y="1685473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/>
          <p:nvPr/>
        </p:nvCxnSpPr>
        <p:spPr>
          <a:xfrm>
            <a:off x="853928" y="1792202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/>
          <p:nvPr/>
        </p:nvCxnSpPr>
        <p:spPr>
          <a:xfrm>
            <a:off x="510145" y="2311069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/>
          <p:nvPr/>
        </p:nvCxnSpPr>
        <p:spPr>
          <a:xfrm>
            <a:off x="1242492" y="2420433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0" name="Straight Connector 199"/>
          <p:cNvCxnSpPr/>
          <p:nvPr/>
        </p:nvCxnSpPr>
        <p:spPr>
          <a:xfrm>
            <a:off x="1071678" y="2040184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1" name="Straight Connector 200"/>
          <p:cNvCxnSpPr/>
          <p:nvPr/>
        </p:nvCxnSpPr>
        <p:spPr>
          <a:xfrm>
            <a:off x="1224128" y="1907035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/>
          <p:nvPr/>
        </p:nvCxnSpPr>
        <p:spPr>
          <a:xfrm>
            <a:off x="847906" y="2406262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/>
          <p:nvPr/>
        </p:nvCxnSpPr>
        <p:spPr>
          <a:xfrm>
            <a:off x="1081203" y="2303983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Connector 205"/>
          <p:cNvCxnSpPr/>
          <p:nvPr/>
        </p:nvCxnSpPr>
        <p:spPr>
          <a:xfrm>
            <a:off x="695456" y="2181604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7" name="Straight Connector 206"/>
          <p:cNvCxnSpPr/>
          <p:nvPr/>
        </p:nvCxnSpPr>
        <p:spPr>
          <a:xfrm>
            <a:off x="1087456" y="2171044"/>
            <a:ext cx="304900" cy="0"/>
          </a:xfrm>
          <a:prstGeom prst="line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/>
          <p:nvPr/>
        </p:nvCxnSpPr>
        <p:spPr>
          <a:xfrm>
            <a:off x="629535" y="2743926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0" name="Straight Connector 229"/>
          <p:cNvCxnSpPr/>
          <p:nvPr/>
        </p:nvCxnSpPr>
        <p:spPr>
          <a:xfrm>
            <a:off x="1015282" y="2983594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/>
          <p:nvPr/>
        </p:nvCxnSpPr>
        <p:spPr>
          <a:xfrm>
            <a:off x="421069" y="2626848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/>
          <p:nvPr/>
        </p:nvCxnSpPr>
        <p:spPr>
          <a:xfrm>
            <a:off x="1326435" y="2743926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/>
          <p:nvPr/>
        </p:nvCxnSpPr>
        <p:spPr>
          <a:xfrm>
            <a:off x="943910" y="2663994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6" name="Straight Connector 235"/>
          <p:cNvCxnSpPr/>
          <p:nvPr/>
        </p:nvCxnSpPr>
        <p:spPr>
          <a:xfrm>
            <a:off x="677752" y="2504469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7" name="Straight Connector 236"/>
          <p:cNvCxnSpPr/>
          <p:nvPr/>
        </p:nvCxnSpPr>
        <p:spPr>
          <a:xfrm>
            <a:off x="1021535" y="2850655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/>
          <p:cNvCxnSpPr/>
          <p:nvPr/>
        </p:nvCxnSpPr>
        <p:spPr>
          <a:xfrm>
            <a:off x="1239285" y="3081591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1" name="Straight Connector 240"/>
          <p:cNvCxnSpPr/>
          <p:nvPr/>
        </p:nvCxnSpPr>
        <p:spPr>
          <a:xfrm>
            <a:off x="1391735" y="2965488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/>
          <p:nvPr/>
        </p:nvCxnSpPr>
        <p:spPr>
          <a:xfrm>
            <a:off x="1784097" y="1779186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/>
          <p:nvPr/>
        </p:nvCxnSpPr>
        <p:spPr>
          <a:xfrm>
            <a:off x="1936547" y="2163748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1" name="Straight Connector 250"/>
          <p:cNvCxnSpPr/>
          <p:nvPr/>
        </p:nvCxnSpPr>
        <p:spPr>
          <a:xfrm>
            <a:off x="2169844" y="2035900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2" name="Straight Connector 251"/>
          <p:cNvCxnSpPr/>
          <p:nvPr/>
        </p:nvCxnSpPr>
        <p:spPr>
          <a:xfrm>
            <a:off x="1784097" y="1896475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Connector 252"/>
          <p:cNvCxnSpPr/>
          <p:nvPr/>
        </p:nvCxnSpPr>
        <p:spPr>
          <a:xfrm>
            <a:off x="1712725" y="2037895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Straight Connector 253"/>
          <p:cNvCxnSpPr/>
          <p:nvPr/>
        </p:nvCxnSpPr>
        <p:spPr>
          <a:xfrm>
            <a:off x="2503664" y="2464307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/>
          <p:nvPr/>
        </p:nvCxnSpPr>
        <p:spPr>
          <a:xfrm>
            <a:off x="2480997" y="1779186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/>
          <p:nvPr/>
        </p:nvCxnSpPr>
        <p:spPr>
          <a:xfrm>
            <a:off x="2714294" y="1676907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/>
          <p:nvPr/>
        </p:nvCxnSpPr>
        <p:spPr>
          <a:xfrm>
            <a:off x="2328547" y="1554528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8" name="Straight Connector 257"/>
          <p:cNvCxnSpPr/>
          <p:nvPr/>
        </p:nvCxnSpPr>
        <p:spPr>
          <a:xfrm>
            <a:off x="2176097" y="1885915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9" name="Straight Connector 258"/>
          <p:cNvCxnSpPr/>
          <p:nvPr/>
        </p:nvCxnSpPr>
        <p:spPr>
          <a:xfrm>
            <a:off x="1832314" y="2404782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0" name="Straight Connector 259"/>
          <p:cNvCxnSpPr/>
          <p:nvPr/>
        </p:nvCxnSpPr>
        <p:spPr>
          <a:xfrm>
            <a:off x="2779594" y="2281845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/>
          <p:nvPr/>
        </p:nvCxnSpPr>
        <p:spPr>
          <a:xfrm>
            <a:off x="2393847" y="2159466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/>
          <p:nvPr/>
        </p:nvCxnSpPr>
        <p:spPr>
          <a:xfrm>
            <a:off x="2602868" y="2016608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/>
          <p:nvPr/>
        </p:nvCxnSpPr>
        <p:spPr>
          <a:xfrm>
            <a:off x="2717111" y="1883459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4" name="Straight Connector 263"/>
          <p:cNvCxnSpPr/>
          <p:nvPr/>
        </p:nvCxnSpPr>
        <p:spPr>
          <a:xfrm>
            <a:off x="2785847" y="2148906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/>
          <p:cNvCxnSpPr/>
          <p:nvPr/>
        </p:nvCxnSpPr>
        <p:spPr>
          <a:xfrm>
            <a:off x="2170075" y="2499975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/>
          <p:cNvCxnSpPr/>
          <p:nvPr/>
        </p:nvCxnSpPr>
        <p:spPr>
          <a:xfrm>
            <a:off x="2403372" y="2397696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7" name="Straight Connector 266"/>
          <p:cNvCxnSpPr/>
          <p:nvPr/>
        </p:nvCxnSpPr>
        <p:spPr>
          <a:xfrm>
            <a:off x="2017625" y="2275317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/>
          <p:nvPr/>
        </p:nvCxnSpPr>
        <p:spPr>
          <a:xfrm>
            <a:off x="1562549" y="2523553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0" name="Straight Connector 269"/>
          <p:cNvCxnSpPr/>
          <p:nvPr/>
        </p:nvCxnSpPr>
        <p:spPr>
          <a:xfrm>
            <a:off x="3394330" y="2033906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2" name="Straight Connector 271"/>
          <p:cNvCxnSpPr/>
          <p:nvPr/>
        </p:nvCxnSpPr>
        <p:spPr>
          <a:xfrm>
            <a:off x="1727882" y="2733366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/>
          <p:nvPr/>
        </p:nvCxnSpPr>
        <p:spPr>
          <a:xfrm>
            <a:off x="3170508" y="1916576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/>
          <p:nvPr/>
        </p:nvCxnSpPr>
        <p:spPr>
          <a:xfrm>
            <a:off x="2250922" y="2347626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6" name="Straight Connector 275"/>
          <p:cNvCxnSpPr/>
          <p:nvPr/>
        </p:nvCxnSpPr>
        <p:spPr>
          <a:xfrm>
            <a:off x="1498559" y="1652179"/>
            <a:ext cx="304900" cy="0"/>
          </a:xfrm>
          <a:prstGeom prst="line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7" name="Straight Connector 276"/>
          <p:cNvCxnSpPr/>
          <p:nvPr/>
        </p:nvCxnSpPr>
        <p:spPr>
          <a:xfrm>
            <a:off x="2834655" y="2512993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8" name="Straight Connector 277"/>
          <p:cNvCxnSpPr/>
          <p:nvPr/>
        </p:nvCxnSpPr>
        <p:spPr>
          <a:xfrm>
            <a:off x="1588120" y="2427382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/>
          <p:nvPr/>
        </p:nvCxnSpPr>
        <p:spPr>
          <a:xfrm>
            <a:off x="3290097" y="2300509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2" name="Straight Connector 281"/>
          <p:cNvCxnSpPr/>
          <p:nvPr/>
        </p:nvCxnSpPr>
        <p:spPr>
          <a:xfrm>
            <a:off x="1946384" y="1953673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Connector 282"/>
          <p:cNvCxnSpPr/>
          <p:nvPr/>
        </p:nvCxnSpPr>
        <p:spPr>
          <a:xfrm>
            <a:off x="3022011" y="2060242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4" name="Straight Connector 283"/>
          <p:cNvCxnSpPr/>
          <p:nvPr/>
        </p:nvCxnSpPr>
        <p:spPr>
          <a:xfrm>
            <a:off x="3022011" y="2404782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5" name="Straight Connector 284"/>
          <p:cNvCxnSpPr/>
          <p:nvPr/>
        </p:nvCxnSpPr>
        <p:spPr>
          <a:xfrm>
            <a:off x="2127302" y="3160907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7" name="Straight Connector 286"/>
          <p:cNvCxnSpPr/>
          <p:nvPr/>
        </p:nvCxnSpPr>
        <p:spPr>
          <a:xfrm>
            <a:off x="3475408" y="2171044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Connector 288"/>
          <p:cNvCxnSpPr/>
          <p:nvPr/>
        </p:nvCxnSpPr>
        <p:spPr>
          <a:xfrm>
            <a:off x="1951704" y="2837639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1" name="Straight Connector 290"/>
          <p:cNvCxnSpPr/>
          <p:nvPr/>
        </p:nvCxnSpPr>
        <p:spPr>
          <a:xfrm>
            <a:off x="2337451" y="3077307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2" name="Straight Connector 291"/>
          <p:cNvCxnSpPr/>
          <p:nvPr/>
        </p:nvCxnSpPr>
        <p:spPr>
          <a:xfrm>
            <a:off x="1951704" y="2954928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3" name="Straight Connector 292"/>
          <p:cNvCxnSpPr/>
          <p:nvPr/>
        </p:nvCxnSpPr>
        <p:spPr>
          <a:xfrm>
            <a:off x="1880332" y="3079302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Connector 293"/>
          <p:cNvCxnSpPr/>
          <p:nvPr/>
        </p:nvCxnSpPr>
        <p:spPr>
          <a:xfrm>
            <a:off x="2239471" y="2735360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Connector 294"/>
          <p:cNvCxnSpPr/>
          <p:nvPr/>
        </p:nvCxnSpPr>
        <p:spPr>
          <a:xfrm>
            <a:off x="2648604" y="2837639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Connector 295"/>
          <p:cNvCxnSpPr/>
          <p:nvPr/>
        </p:nvCxnSpPr>
        <p:spPr>
          <a:xfrm>
            <a:off x="2881901" y="2735360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7" name="Straight Connector 296"/>
          <p:cNvCxnSpPr/>
          <p:nvPr/>
        </p:nvCxnSpPr>
        <p:spPr>
          <a:xfrm>
            <a:off x="2496154" y="2612981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/>
          <p:cNvCxnSpPr/>
          <p:nvPr/>
        </p:nvCxnSpPr>
        <p:spPr>
          <a:xfrm>
            <a:off x="2343704" y="2944368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2" name="Straight Connector 301"/>
          <p:cNvCxnSpPr/>
          <p:nvPr/>
        </p:nvCxnSpPr>
        <p:spPr>
          <a:xfrm>
            <a:off x="2770475" y="3058015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/>
          <p:cNvCxnSpPr/>
          <p:nvPr/>
        </p:nvCxnSpPr>
        <p:spPr>
          <a:xfrm>
            <a:off x="2884718" y="2941912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/>
          <p:cNvCxnSpPr/>
          <p:nvPr/>
        </p:nvCxnSpPr>
        <p:spPr>
          <a:xfrm>
            <a:off x="3201021" y="2616288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/>
          <p:cNvCxnSpPr/>
          <p:nvPr/>
        </p:nvCxnSpPr>
        <p:spPr>
          <a:xfrm>
            <a:off x="3457704" y="2493909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Connector 328"/>
          <p:cNvCxnSpPr/>
          <p:nvPr/>
        </p:nvCxnSpPr>
        <p:spPr>
          <a:xfrm>
            <a:off x="1954542" y="2612981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/>
          <p:nvPr/>
        </p:nvCxnSpPr>
        <p:spPr>
          <a:xfrm>
            <a:off x="1484320" y="2196152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3" name="Straight Connector 352"/>
          <p:cNvCxnSpPr/>
          <p:nvPr/>
        </p:nvCxnSpPr>
        <p:spPr>
          <a:xfrm>
            <a:off x="329469" y="2157200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4" name="Straight Connector 353"/>
          <p:cNvCxnSpPr/>
          <p:nvPr/>
        </p:nvCxnSpPr>
        <p:spPr>
          <a:xfrm>
            <a:off x="562766" y="2037875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8" name="Straight Connector 357"/>
          <p:cNvCxnSpPr/>
          <p:nvPr/>
        </p:nvCxnSpPr>
        <p:spPr>
          <a:xfrm>
            <a:off x="873919" y="1798207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1" name="Straight Connector 360"/>
          <p:cNvCxnSpPr/>
          <p:nvPr/>
        </p:nvCxnSpPr>
        <p:spPr>
          <a:xfrm>
            <a:off x="569019" y="1904936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Connector 362"/>
          <p:cNvCxnSpPr/>
          <p:nvPr/>
        </p:nvCxnSpPr>
        <p:spPr>
          <a:xfrm>
            <a:off x="957583" y="2533167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Connector 363"/>
          <p:cNvCxnSpPr/>
          <p:nvPr/>
        </p:nvCxnSpPr>
        <p:spPr>
          <a:xfrm>
            <a:off x="786769" y="2152918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Connector 364"/>
          <p:cNvCxnSpPr/>
          <p:nvPr/>
        </p:nvCxnSpPr>
        <p:spPr>
          <a:xfrm>
            <a:off x="939219" y="2019769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8" name="Straight Connector 367"/>
          <p:cNvCxnSpPr/>
          <p:nvPr/>
        </p:nvCxnSpPr>
        <p:spPr>
          <a:xfrm>
            <a:off x="562997" y="2518996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9" name="Straight Connector 368"/>
          <p:cNvCxnSpPr/>
          <p:nvPr/>
        </p:nvCxnSpPr>
        <p:spPr>
          <a:xfrm>
            <a:off x="796294" y="2416717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0" name="Straight Connector 369"/>
          <p:cNvCxnSpPr/>
          <p:nvPr/>
        </p:nvCxnSpPr>
        <p:spPr>
          <a:xfrm>
            <a:off x="410547" y="2294338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1" name="Straight Connector 370"/>
          <p:cNvCxnSpPr/>
          <p:nvPr/>
        </p:nvCxnSpPr>
        <p:spPr>
          <a:xfrm>
            <a:off x="802547" y="2283778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Connector 397"/>
          <p:cNvCxnSpPr/>
          <p:nvPr/>
        </p:nvCxnSpPr>
        <p:spPr>
          <a:xfrm>
            <a:off x="1041526" y="2856660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Connector 398"/>
          <p:cNvCxnSpPr/>
          <p:nvPr/>
        </p:nvCxnSpPr>
        <p:spPr>
          <a:xfrm>
            <a:off x="659001" y="2776728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0" name="Straight Connector 399"/>
          <p:cNvCxnSpPr/>
          <p:nvPr/>
        </p:nvCxnSpPr>
        <p:spPr>
          <a:xfrm>
            <a:off x="392843" y="2617203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Connector 400"/>
          <p:cNvCxnSpPr/>
          <p:nvPr/>
        </p:nvCxnSpPr>
        <p:spPr>
          <a:xfrm>
            <a:off x="736626" y="2963389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5" name="Straight Connector 404"/>
          <p:cNvCxnSpPr/>
          <p:nvPr/>
        </p:nvCxnSpPr>
        <p:spPr>
          <a:xfrm>
            <a:off x="1106826" y="3078222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Connector 412"/>
          <p:cNvCxnSpPr/>
          <p:nvPr/>
        </p:nvCxnSpPr>
        <p:spPr>
          <a:xfrm>
            <a:off x="1499188" y="1891920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Connector 413"/>
          <p:cNvCxnSpPr/>
          <p:nvPr/>
        </p:nvCxnSpPr>
        <p:spPr>
          <a:xfrm>
            <a:off x="1651638" y="2276482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5" name="Straight Connector 414"/>
          <p:cNvCxnSpPr/>
          <p:nvPr/>
        </p:nvCxnSpPr>
        <p:spPr>
          <a:xfrm>
            <a:off x="1884935" y="2148634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6" name="Straight Connector 415"/>
          <p:cNvCxnSpPr/>
          <p:nvPr/>
        </p:nvCxnSpPr>
        <p:spPr>
          <a:xfrm>
            <a:off x="1499188" y="2009209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7" name="Straight Connector 416"/>
          <p:cNvCxnSpPr/>
          <p:nvPr/>
        </p:nvCxnSpPr>
        <p:spPr>
          <a:xfrm>
            <a:off x="1390133" y="2566100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Connector 417"/>
          <p:cNvCxnSpPr/>
          <p:nvPr/>
        </p:nvCxnSpPr>
        <p:spPr>
          <a:xfrm>
            <a:off x="1786955" y="1548341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9" name="Straight Connector 418"/>
          <p:cNvCxnSpPr/>
          <p:nvPr/>
        </p:nvCxnSpPr>
        <p:spPr>
          <a:xfrm>
            <a:off x="799469" y="2616117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0" name="Straight Connector 419"/>
          <p:cNvCxnSpPr/>
          <p:nvPr/>
        </p:nvCxnSpPr>
        <p:spPr>
          <a:xfrm>
            <a:off x="2429385" y="1789641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2" name="Straight Connector 421"/>
          <p:cNvCxnSpPr/>
          <p:nvPr/>
        </p:nvCxnSpPr>
        <p:spPr>
          <a:xfrm>
            <a:off x="1891188" y="1998649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3" name="Straight Connector 422"/>
          <p:cNvCxnSpPr/>
          <p:nvPr/>
        </p:nvCxnSpPr>
        <p:spPr>
          <a:xfrm>
            <a:off x="1547405" y="2517516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4" name="Straight Connector 423"/>
          <p:cNvCxnSpPr/>
          <p:nvPr/>
        </p:nvCxnSpPr>
        <p:spPr>
          <a:xfrm>
            <a:off x="2494685" y="2394579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5" name="Straight Connector 424"/>
          <p:cNvCxnSpPr/>
          <p:nvPr/>
        </p:nvCxnSpPr>
        <p:spPr>
          <a:xfrm>
            <a:off x="2108938" y="2272200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6" name="Straight Connector 425"/>
          <p:cNvCxnSpPr/>
          <p:nvPr/>
        </p:nvCxnSpPr>
        <p:spPr>
          <a:xfrm>
            <a:off x="2317959" y="2129342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7" name="Straight Connector 426"/>
          <p:cNvCxnSpPr/>
          <p:nvPr/>
        </p:nvCxnSpPr>
        <p:spPr>
          <a:xfrm>
            <a:off x="2432202" y="1996193"/>
            <a:ext cx="304900" cy="0"/>
          </a:xfrm>
          <a:prstGeom prst="line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8" name="Straight Connector 427"/>
          <p:cNvCxnSpPr/>
          <p:nvPr/>
        </p:nvCxnSpPr>
        <p:spPr>
          <a:xfrm>
            <a:off x="2500938" y="2261640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9" name="Straight Connector 428"/>
          <p:cNvCxnSpPr/>
          <p:nvPr/>
        </p:nvCxnSpPr>
        <p:spPr>
          <a:xfrm>
            <a:off x="1885166" y="2612709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0" name="Straight Connector 429"/>
          <p:cNvCxnSpPr/>
          <p:nvPr/>
        </p:nvCxnSpPr>
        <p:spPr>
          <a:xfrm>
            <a:off x="2118463" y="2510430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1" name="Straight Connector 430"/>
          <p:cNvCxnSpPr/>
          <p:nvPr/>
        </p:nvCxnSpPr>
        <p:spPr>
          <a:xfrm>
            <a:off x="1732716" y="2388051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2" name="Straight Connector 431"/>
          <p:cNvCxnSpPr/>
          <p:nvPr/>
        </p:nvCxnSpPr>
        <p:spPr>
          <a:xfrm>
            <a:off x="1277640" y="2636287"/>
            <a:ext cx="304900" cy="0"/>
          </a:xfrm>
          <a:prstGeom prst="line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3" name="Straight Connector 432"/>
          <p:cNvCxnSpPr/>
          <p:nvPr/>
        </p:nvCxnSpPr>
        <p:spPr>
          <a:xfrm>
            <a:off x="2956971" y="1787647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4" name="Straight Connector 433"/>
          <p:cNvCxnSpPr/>
          <p:nvPr/>
        </p:nvCxnSpPr>
        <p:spPr>
          <a:xfrm>
            <a:off x="3109421" y="2146640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5" name="Straight Connector 434"/>
          <p:cNvCxnSpPr/>
          <p:nvPr/>
        </p:nvCxnSpPr>
        <p:spPr>
          <a:xfrm>
            <a:off x="3342718" y="2027315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6" name="Straight Connector 435"/>
          <p:cNvCxnSpPr/>
          <p:nvPr/>
        </p:nvCxnSpPr>
        <p:spPr>
          <a:xfrm>
            <a:off x="1442973" y="2846100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7" name="Straight Connector 436"/>
          <p:cNvCxnSpPr/>
          <p:nvPr/>
        </p:nvCxnSpPr>
        <p:spPr>
          <a:xfrm>
            <a:off x="2885599" y="2029310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8" name="Straight Connector 437"/>
          <p:cNvCxnSpPr/>
          <p:nvPr/>
        </p:nvCxnSpPr>
        <p:spPr>
          <a:xfrm>
            <a:off x="2748505" y="1670569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1" name="Straight Connector 440"/>
          <p:cNvCxnSpPr/>
          <p:nvPr/>
        </p:nvCxnSpPr>
        <p:spPr>
          <a:xfrm>
            <a:off x="2549746" y="2625727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2" name="Straight Connector 441"/>
          <p:cNvCxnSpPr/>
          <p:nvPr/>
        </p:nvCxnSpPr>
        <p:spPr>
          <a:xfrm>
            <a:off x="3310871" y="1894376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3" name="Straight Connector 442"/>
          <p:cNvCxnSpPr/>
          <p:nvPr/>
        </p:nvCxnSpPr>
        <p:spPr>
          <a:xfrm>
            <a:off x="3005188" y="2413243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5" name="Straight Connector 444"/>
          <p:cNvCxnSpPr/>
          <p:nvPr/>
        </p:nvCxnSpPr>
        <p:spPr>
          <a:xfrm>
            <a:off x="3503221" y="2142358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7" name="Straight Connector 446"/>
          <p:cNvCxnSpPr/>
          <p:nvPr/>
        </p:nvCxnSpPr>
        <p:spPr>
          <a:xfrm>
            <a:off x="2737102" y="2172976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8" name="Straight Connector 447"/>
          <p:cNvCxnSpPr/>
          <p:nvPr/>
        </p:nvCxnSpPr>
        <p:spPr>
          <a:xfrm>
            <a:off x="2737102" y="2517516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9" name="Straight Connector 448"/>
          <p:cNvCxnSpPr/>
          <p:nvPr/>
        </p:nvCxnSpPr>
        <p:spPr>
          <a:xfrm>
            <a:off x="3342949" y="2508436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0" name="Straight Connector 449"/>
          <p:cNvCxnSpPr/>
          <p:nvPr/>
        </p:nvCxnSpPr>
        <p:spPr>
          <a:xfrm>
            <a:off x="3576246" y="2406157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1" name="Straight Connector 450"/>
          <p:cNvCxnSpPr/>
          <p:nvPr/>
        </p:nvCxnSpPr>
        <p:spPr>
          <a:xfrm>
            <a:off x="3190499" y="2283778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3" name="Straight Connector 452"/>
          <p:cNvCxnSpPr/>
          <p:nvPr/>
        </p:nvCxnSpPr>
        <p:spPr>
          <a:xfrm>
            <a:off x="1666795" y="2950373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6" name="Straight Connector 455"/>
          <p:cNvCxnSpPr/>
          <p:nvPr/>
        </p:nvCxnSpPr>
        <p:spPr>
          <a:xfrm>
            <a:off x="1666795" y="3067662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8" name="Straight Connector 457"/>
          <p:cNvCxnSpPr/>
          <p:nvPr/>
        </p:nvCxnSpPr>
        <p:spPr>
          <a:xfrm>
            <a:off x="1954562" y="2848094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9" name="Straight Connector 458"/>
          <p:cNvCxnSpPr/>
          <p:nvPr/>
        </p:nvCxnSpPr>
        <p:spPr>
          <a:xfrm>
            <a:off x="2363695" y="2950373"/>
            <a:ext cx="304900" cy="0"/>
          </a:xfrm>
          <a:prstGeom prst="line">
            <a:avLst/>
          </a:prstGeom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0" name="Straight Connector 459"/>
          <p:cNvCxnSpPr/>
          <p:nvPr/>
        </p:nvCxnSpPr>
        <p:spPr>
          <a:xfrm>
            <a:off x="2596992" y="2848094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1" name="Straight Connector 460"/>
          <p:cNvCxnSpPr/>
          <p:nvPr/>
        </p:nvCxnSpPr>
        <p:spPr>
          <a:xfrm>
            <a:off x="2211245" y="2725715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2" name="Straight Connector 461"/>
          <p:cNvCxnSpPr/>
          <p:nvPr/>
        </p:nvCxnSpPr>
        <p:spPr>
          <a:xfrm>
            <a:off x="2058795" y="3057102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7" name="Straight Connector 466"/>
          <p:cNvCxnSpPr/>
          <p:nvPr/>
        </p:nvCxnSpPr>
        <p:spPr>
          <a:xfrm>
            <a:off x="2599809" y="3054646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3" name="Straight Connector 472"/>
          <p:cNvCxnSpPr/>
          <p:nvPr/>
        </p:nvCxnSpPr>
        <p:spPr>
          <a:xfrm>
            <a:off x="3124578" y="2846100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6" name="Straight Connector 475"/>
          <p:cNvCxnSpPr/>
          <p:nvPr/>
        </p:nvCxnSpPr>
        <p:spPr>
          <a:xfrm>
            <a:off x="3124578" y="2963389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8" name="Straight Connector 477"/>
          <p:cNvCxnSpPr/>
          <p:nvPr/>
        </p:nvCxnSpPr>
        <p:spPr>
          <a:xfrm>
            <a:off x="2916112" y="2729022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1" name="Straight Connector 480"/>
          <p:cNvCxnSpPr/>
          <p:nvPr/>
        </p:nvCxnSpPr>
        <p:spPr>
          <a:xfrm>
            <a:off x="3172795" y="2606643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3" name="Straight Connector 492"/>
          <p:cNvCxnSpPr/>
          <p:nvPr/>
        </p:nvCxnSpPr>
        <p:spPr>
          <a:xfrm>
            <a:off x="1669633" y="2725715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4" name="Straight Connector 493"/>
          <p:cNvCxnSpPr/>
          <p:nvPr/>
        </p:nvCxnSpPr>
        <p:spPr>
          <a:xfrm>
            <a:off x="1199411" y="2308886"/>
            <a:ext cx="304900" cy="0"/>
          </a:xfrm>
          <a:prstGeom prst="line">
            <a:avLst/>
          </a:prstGeom>
          <a:ln w="57150" cap="flat" cmpd="sng" algn="ctr">
            <a:solidFill>
              <a:schemeClr val="bg1">
                <a:lumMod val="8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7" name="Oval 496"/>
          <p:cNvSpPr/>
          <p:nvPr/>
        </p:nvSpPr>
        <p:spPr>
          <a:xfrm>
            <a:off x="130909" y="1365673"/>
            <a:ext cx="3898900" cy="1906282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TextBox 500"/>
          <p:cNvSpPr txBox="1"/>
          <p:nvPr/>
        </p:nvSpPr>
        <p:spPr>
          <a:xfrm>
            <a:off x="622919" y="3688834"/>
            <a:ext cx="13398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Northern</a:t>
            </a:r>
          </a:p>
          <a:p>
            <a:pPr algn="ctr"/>
            <a:r>
              <a:rPr lang="en-US" sz="2400" dirty="0" smtClean="0"/>
              <a:t>blot</a:t>
            </a:r>
            <a:endParaRPr lang="en-US" sz="2400" dirty="0"/>
          </a:p>
        </p:txBody>
      </p:sp>
      <p:grpSp>
        <p:nvGrpSpPr>
          <p:cNvPr id="504" name="Group 503"/>
          <p:cNvGrpSpPr/>
          <p:nvPr/>
        </p:nvGrpSpPr>
        <p:grpSpPr>
          <a:xfrm>
            <a:off x="670786" y="4547750"/>
            <a:ext cx="1234979" cy="2006600"/>
            <a:chOff x="963261" y="3867928"/>
            <a:chExt cx="938086" cy="2006600"/>
          </a:xfrm>
        </p:grpSpPr>
        <p:pic>
          <p:nvPicPr>
            <p:cNvPr id="502" name="Picture 501" descr="Screen Shot 2015-04-22 at 2.45.25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3261" y="3867928"/>
              <a:ext cx="938086" cy="2006600"/>
            </a:xfrm>
            <a:prstGeom prst="rect">
              <a:avLst/>
            </a:prstGeom>
          </p:spPr>
        </p:pic>
        <p:sp>
          <p:nvSpPr>
            <p:cNvPr id="503" name="TextBox 502"/>
            <p:cNvSpPr txBox="1"/>
            <p:nvPr/>
          </p:nvSpPr>
          <p:spPr>
            <a:xfrm>
              <a:off x="1096252" y="5595778"/>
              <a:ext cx="66290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000" dirty="0" err="1" smtClean="0"/>
                <a:t>biochemj.org</a:t>
              </a:r>
              <a:endParaRPr lang="en-US" sz="1000" dirty="0"/>
            </a:p>
          </p:txBody>
        </p:sp>
      </p:grpSp>
      <p:sp>
        <p:nvSpPr>
          <p:cNvPr id="505" name="TextBox 504"/>
          <p:cNvSpPr txBox="1"/>
          <p:nvPr/>
        </p:nvSpPr>
        <p:spPr>
          <a:xfrm>
            <a:off x="4292555" y="1436137"/>
            <a:ext cx="4394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How can we measure the accumulative level of transcripts of </a:t>
            </a:r>
            <a:r>
              <a:rPr lang="en-US" sz="2400" b="1" dirty="0" smtClean="0">
                <a:solidFill>
                  <a:srgbClr val="FF0000"/>
                </a:solidFill>
              </a:rPr>
              <a:t>a given gene </a:t>
            </a:r>
            <a:r>
              <a:rPr lang="en-US" sz="2400" dirty="0" smtClean="0"/>
              <a:t>in millions/billions of transcripts?</a:t>
            </a:r>
          </a:p>
        </p:txBody>
      </p:sp>
      <p:sp>
        <p:nvSpPr>
          <p:cNvPr id="600" name="TextBox 599"/>
          <p:cNvSpPr txBox="1"/>
          <p:nvPr/>
        </p:nvSpPr>
        <p:spPr>
          <a:xfrm>
            <a:off x="2748518" y="3688834"/>
            <a:ext cx="12479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err="1" smtClean="0"/>
              <a:t>qRT</a:t>
            </a:r>
            <a:r>
              <a:rPr lang="en-US" sz="2400" dirty="0" smtClean="0"/>
              <a:t>-PCR</a:t>
            </a:r>
            <a:endParaRPr lang="en-US" sz="2400" dirty="0"/>
          </a:p>
        </p:txBody>
      </p:sp>
      <p:sp>
        <p:nvSpPr>
          <p:cNvPr id="601" name="TextBox 600"/>
          <p:cNvSpPr txBox="1"/>
          <p:nvPr/>
        </p:nvSpPr>
        <p:spPr>
          <a:xfrm>
            <a:off x="4782145" y="3688834"/>
            <a:ext cx="15568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microarray</a:t>
            </a:r>
            <a:endParaRPr lang="en-US" sz="2400" dirty="0"/>
          </a:p>
        </p:txBody>
      </p:sp>
      <p:sp>
        <p:nvSpPr>
          <p:cNvPr id="507" name="TextBox 506"/>
          <p:cNvSpPr txBox="1"/>
          <p:nvPr/>
        </p:nvSpPr>
        <p:spPr>
          <a:xfrm>
            <a:off x="6767072" y="5086409"/>
            <a:ext cx="20085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solidFill>
                  <a:srgbClr val="008000"/>
                </a:solidFill>
              </a:rPr>
              <a:t>RNA-</a:t>
            </a:r>
            <a:r>
              <a:rPr lang="en-US" sz="4000" dirty="0" err="1" smtClean="0">
                <a:solidFill>
                  <a:srgbClr val="008000"/>
                </a:solidFill>
              </a:rPr>
              <a:t>Seq</a:t>
            </a:r>
            <a:endParaRPr lang="en-US" sz="4000" dirty="0">
              <a:solidFill>
                <a:srgbClr val="008000"/>
              </a:solidFill>
            </a:endParaRPr>
          </a:p>
        </p:txBody>
      </p:sp>
      <p:grpSp>
        <p:nvGrpSpPr>
          <p:cNvPr id="509" name="Group 508"/>
          <p:cNvGrpSpPr/>
          <p:nvPr/>
        </p:nvGrpSpPr>
        <p:grpSpPr>
          <a:xfrm>
            <a:off x="4871045" y="4616822"/>
            <a:ext cx="1413619" cy="1968499"/>
            <a:chOff x="4925362" y="4616822"/>
            <a:chExt cx="1413619" cy="1968499"/>
          </a:xfrm>
        </p:grpSpPr>
        <p:pic>
          <p:nvPicPr>
            <p:cNvPr id="506" name="Picture 505" descr="Screen Shot 2015-04-22 at 2.51.14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5362" y="4616822"/>
              <a:ext cx="1413619" cy="1968499"/>
            </a:xfrm>
            <a:prstGeom prst="rect">
              <a:avLst/>
            </a:prstGeom>
          </p:spPr>
        </p:pic>
        <p:sp>
          <p:nvSpPr>
            <p:cNvPr id="508" name="TextBox 507"/>
            <p:cNvSpPr txBox="1"/>
            <p:nvPr/>
          </p:nvSpPr>
          <p:spPr>
            <a:xfrm>
              <a:off x="5000897" y="6279490"/>
              <a:ext cx="126188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 smtClean="0"/>
                <a:t>csmbio.csm.jmu.edu</a:t>
              </a:r>
              <a:endParaRPr lang="en-US" sz="1000" dirty="0"/>
            </a:p>
          </p:txBody>
        </p:sp>
      </p:grpSp>
      <p:pic>
        <p:nvPicPr>
          <p:cNvPr id="511" name="Picture 510" descr="Screen Shot 2015-04-22 at 2.55.20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7950" y="4686875"/>
            <a:ext cx="1496345" cy="1898446"/>
          </a:xfrm>
          <a:prstGeom prst="rect">
            <a:avLst/>
          </a:prstGeom>
        </p:spPr>
      </p:pic>
      <p:sp>
        <p:nvSpPr>
          <p:cNvPr id="512" name="Rectangle 511"/>
          <p:cNvSpPr/>
          <p:nvPr/>
        </p:nvSpPr>
        <p:spPr>
          <a:xfrm>
            <a:off x="2877565" y="6259924"/>
            <a:ext cx="97975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 smtClean="0"/>
              <a:t>quantabio.com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AB89-B125-9242-8DB3-C0D669061AD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152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Title 1"/>
          <p:cNvSpPr>
            <a:spLocks noGrp="1"/>
          </p:cNvSpPr>
          <p:nvPr>
            <p:ph type="title"/>
          </p:nvPr>
        </p:nvSpPr>
        <p:spPr>
          <a:xfrm>
            <a:off x="457200" y="215900"/>
            <a:ext cx="8229600" cy="1054100"/>
          </a:xfrm>
        </p:spPr>
        <p:txBody>
          <a:bodyPr/>
          <a:lstStyle/>
          <a:p>
            <a:pPr>
              <a:defRPr/>
            </a:pPr>
            <a:r>
              <a:rPr lang="en-US" sz="3200" dirty="0">
                <a:ea typeface="ＭＳ Ｐゴシック" charset="0"/>
                <a:cs typeface="Optima" charset="0"/>
              </a:rPr>
              <a:t>BSR-</a:t>
            </a:r>
            <a:r>
              <a:rPr lang="en-US" sz="3200" dirty="0" err="1" smtClean="0">
                <a:ea typeface="ＭＳ Ｐゴシック" charset="0"/>
                <a:cs typeface="Optima" charset="0"/>
              </a:rPr>
              <a:t>Seq</a:t>
            </a:r>
            <a:r>
              <a:rPr lang="en-US" sz="3200" dirty="0" smtClean="0">
                <a:ea typeface="ＭＳ Ｐゴシック" charset="0"/>
                <a:cs typeface="Optima" charset="0"/>
              </a:rPr>
              <a:t>, an </a:t>
            </a:r>
            <a:r>
              <a:rPr lang="en-US" sz="3200" dirty="0" smtClean="0">
                <a:latin typeface="+mn-lt"/>
                <a:ea typeface="ＭＳ Ｐゴシック" charset="0"/>
                <a:cs typeface="Optima" charset="0"/>
              </a:rPr>
              <a:t>RNA-</a:t>
            </a:r>
            <a:r>
              <a:rPr lang="en-US" sz="3200" dirty="0" err="1" smtClean="0">
                <a:latin typeface="+mn-lt"/>
                <a:ea typeface="ＭＳ Ｐゴシック" charset="0"/>
                <a:cs typeface="Optima" charset="0"/>
              </a:rPr>
              <a:t>Seq</a:t>
            </a:r>
            <a:r>
              <a:rPr lang="en-US" sz="3200" dirty="0" smtClean="0">
                <a:latin typeface="+mn-lt"/>
                <a:ea typeface="ＭＳ Ｐゴシック" charset="0"/>
                <a:cs typeface="Optima" charset="0"/>
              </a:rPr>
              <a:t> based approach for genetic mapping of a mutant gene</a:t>
            </a:r>
            <a:endParaRPr lang="en-US" sz="3200" dirty="0">
              <a:latin typeface="+mn-lt"/>
              <a:ea typeface="ＭＳ Ｐゴシック" charset="0"/>
              <a:cs typeface="Optima" charset="0"/>
            </a:endParaRPr>
          </a:p>
        </p:txBody>
      </p:sp>
      <p:sp>
        <p:nvSpPr>
          <p:cNvPr id="5222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F68502F-2715-2E41-AE63-6E6C986ECA0E}" type="slidenum">
              <a:rPr lang="en-US" altLang="zh-CN" sz="1200">
                <a:solidFill>
                  <a:srgbClr val="898989"/>
                </a:solidFill>
                <a:latin typeface="Optima" charset="0"/>
              </a:rPr>
              <a:pPr eaLnBrk="1" hangingPunct="1"/>
              <a:t>50</a:t>
            </a:fld>
            <a:endParaRPr lang="en-US" altLang="zh-CN" sz="1200">
              <a:solidFill>
                <a:srgbClr val="898989"/>
              </a:solidFill>
              <a:latin typeface="Optima" charset="0"/>
            </a:endParaRPr>
          </a:p>
        </p:txBody>
      </p:sp>
      <p:pic>
        <p:nvPicPr>
          <p:cNvPr id="52227" name="Picture 1" descr="Screenshot 2016-03-19 22.10.5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938" y="2093913"/>
            <a:ext cx="3543300" cy="239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8" name="TextBox 2"/>
          <p:cNvSpPr txBox="1">
            <a:spLocks noChangeArrowheads="1"/>
          </p:cNvSpPr>
          <p:nvPr/>
        </p:nvSpPr>
        <p:spPr bwMode="auto">
          <a:xfrm>
            <a:off x="554038" y="4464050"/>
            <a:ext cx="16383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i="1"/>
              <a:t>gl3</a:t>
            </a:r>
            <a:r>
              <a:rPr lang="en-US"/>
              <a:t> mutant</a:t>
            </a:r>
          </a:p>
        </p:txBody>
      </p:sp>
      <p:sp>
        <p:nvSpPr>
          <p:cNvPr id="52229" name="TextBox 6"/>
          <p:cNvSpPr txBox="1">
            <a:spLocks noChangeArrowheads="1"/>
          </p:cNvSpPr>
          <p:nvPr/>
        </p:nvSpPr>
        <p:spPr bwMode="auto">
          <a:xfrm>
            <a:off x="2662238" y="4464050"/>
            <a:ext cx="1009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i="1"/>
              <a:t>gl3</a:t>
            </a:r>
            <a:r>
              <a:rPr lang="en-US"/>
              <a:t> wt</a:t>
            </a:r>
          </a:p>
        </p:txBody>
      </p:sp>
      <p:grpSp>
        <p:nvGrpSpPr>
          <p:cNvPr id="52230" name="Group 3"/>
          <p:cNvGrpSpPr>
            <a:grpSpLocks/>
          </p:cNvGrpSpPr>
          <p:nvPr/>
        </p:nvGrpSpPr>
        <p:grpSpPr bwMode="auto">
          <a:xfrm>
            <a:off x="4198938" y="1755775"/>
            <a:ext cx="4627562" cy="4119563"/>
            <a:chOff x="4851400" y="1234440"/>
            <a:chExt cx="3672840" cy="3481556"/>
          </a:xfrm>
        </p:grpSpPr>
        <p:grpSp>
          <p:nvGrpSpPr>
            <p:cNvPr id="52231" name="Group 7"/>
            <p:cNvGrpSpPr>
              <a:grpSpLocks/>
            </p:cNvGrpSpPr>
            <p:nvPr/>
          </p:nvGrpSpPr>
          <p:grpSpPr bwMode="auto">
            <a:xfrm>
              <a:off x="4851400" y="1234440"/>
              <a:ext cx="3672840" cy="2935312"/>
              <a:chOff x="1219200" y="1295401"/>
              <a:chExt cx="5787912" cy="4343400"/>
            </a:xfrm>
          </p:grpSpPr>
          <p:pic>
            <p:nvPicPr>
              <p:cNvPr id="52233" name="Picture 4" descr="gl3_2.png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219200" y="1295401"/>
                <a:ext cx="5787912" cy="43434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52234" name="Oval 6"/>
              <p:cNvSpPr>
                <a:spLocks noChangeArrowheads="1"/>
              </p:cNvSpPr>
              <p:nvPr/>
            </p:nvSpPr>
            <p:spPr bwMode="auto">
              <a:xfrm>
                <a:off x="3378200" y="4114800"/>
                <a:ext cx="241300" cy="215900"/>
              </a:xfrm>
              <a:prstGeom prst="ellipse">
                <a:avLst/>
              </a:prstGeom>
              <a:solidFill>
                <a:srgbClr val="0000FF">
                  <a:alpha val="49019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8575">
                    <a:solidFill>
                      <a:srgbClr val="000000"/>
                    </a:solidFill>
                    <a:round/>
                    <a:headEnd/>
                    <a:tailEnd type="none" w="sm" len="med"/>
                  </a14:hiddenLine>
                </a:ext>
              </a:extLst>
            </p:spPr>
            <p:txBody>
              <a:bodyPr wrap="none" anchor="ctr"/>
              <a:lstStyle/>
              <a:p>
                <a:endParaRPr lang="en-US" sz="1800"/>
              </a:p>
            </p:txBody>
          </p:sp>
        </p:grpSp>
        <p:sp>
          <p:nvSpPr>
            <p:cNvPr id="52232" name="TextBox 5"/>
            <p:cNvSpPr txBox="1">
              <a:spLocks noChangeArrowheads="1"/>
            </p:cNvSpPr>
            <p:nvPr/>
          </p:nvSpPr>
          <p:spPr bwMode="auto">
            <a:xfrm>
              <a:off x="5114221" y="4169752"/>
              <a:ext cx="3182409" cy="5462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latin typeface="Optima" charset="0"/>
                  <a:cs typeface="Optima" charset="0"/>
                </a:rPr>
                <a:t>An early maize genetic map (1937)</a:t>
              </a:r>
            </a:p>
            <a:p>
              <a:pPr eaLnBrk="1" hangingPunct="1"/>
              <a:r>
                <a:rPr lang="en-US" sz="1800">
                  <a:latin typeface="Optima" charset="0"/>
                  <a:cs typeface="Optima" charset="0"/>
                </a:rPr>
                <a:t> – image from maizeGDB.org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52206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Line 1026"/>
          <p:cNvSpPr>
            <a:spLocks noChangeShapeType="1"/>
          </p:cNvSpPr>
          <p:nvPr/>
        </p:nvSpPr>
        <p:spPr bwMode="auto">
          <a:xfrm>
            <a:off x="3363913" y="1081088"/>
            <a:ext cx="2209800" cy="0"/>
          </a:xfrm>
          <a:prstGeom prst="line">
            <a:avLst/>
          </a:prstGeom>
          <a:noFill/>
          <a:ln w="57150">
            <a:solidFill>
              <a:srgbClr val="0088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50" name="Line 1027"/>
          <p:cNvSpPr>
            <a:spLocks noChangeShapeType="1"/>
          </p:cNvSpPr>
          <p:nvPr/>
        </p:nvSpPr>
        <p:spPr bwMode="auto">
          <a:xfrm>
            <a:off x="3363913" y="1233488"/>
            <a:ext cx="22098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51" name="Line 1034"/>
          <p:cNvSpPr>
            <a:spLocks noChangeShapeType="1"/>
          </p:cNvSpPr>
          <p:nvPr/>
        </p:nvSpPr>
        <p:spPr bwMode="auto">
          <a:xfrm>
            <a:off x="1417638" y="2195513"/>
            <a:ext cx="2209800" cy="0"/>
          </a:xfrm>
          <a:prstGeom prst="line">
            <a:avLst/>
          </a:prstGeom>
          <a:noFill/>
          <a:ln w="57150">
            <a:solidFill>
              <a:srgbClr val="0088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52" name="Line 1036"/>
          <p:cNvSpPr>
            <a:spLocks noChangeShapeType="1"/>
          </p:cNvSpPr>
          <p:nvPr/>
        </p:nvSpPr>
        <p:spPr bwMode="auto">
          <a:xfrm>
            <a:off x="1423988" y="2368550"/>
            <a:ext cx="2209800" cy="0"/>
          </a:xfrm>
          <a:prstGeom prst="line">
            <a:avLst/>
          </a:prstGeom>
          <a:noFill/>
          <a:ln w="57150">
            <a:solidFill>
              <a:srgbClr val="0088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53" name="Line 1038"/>
          <p:cNvSpPr>
            <a:spLocks noChangeShapeType="1"/>
          </p:cNvSpPr>
          <p:nvPr/>
        </p:nvSpPr>
        <p:spPr bwMode="auto">
          <a:xfrm>
            <a:off x="5359400" y="2195513"/>
            <a:ext cx="22098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54" name="Line 1039"/>
          <p:cNvSpPr>
            <a:spLocks noChangeShapeType="1"/>
          </p:cNvSpPr>
          <p:nvPr/>
        </p:nvSpPr>
        <p:spPr bwMode="auto">
          <a:xfrm>
            <a:off x="5359400" y="2368550"/>
            <a:ext cx="22098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55" name="Rectangle 1040"/>
          <p:cNvSpPr>
            <a:spLocks noChangeArrowheads="1"/>
          </p:cNvSpPr>
          <p:nvPr/>
        </p:nvSpPr>
        <p:spPr bwMode="auto">
          <a:xfrm>
            <a:off x="5411788" y="1644650"/>
            <a:ext cx="21240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Optima" charset="0"/>
              </a:rPr>
              <a:t>Non-mutant pool</a:t>
            </a:r>
          </a:p>
        </p:txBody>
      </p:sp>
      <p:sp>
        <p:nvSpPr>
          <p:cNvPr id="53256" name="Line 1041"/>
          <p:cNvSpPr>
            <a:spLocks noChangeShapeType="1"/>
          </p:cNvSpPr>
          <p:nvPr/>
        </p:nvSpPr>
        <p:spPr bwMode="auto">
          <a:xfrm>
            <a:off x="1412875" y="3240088"/>
            <a:ext cx="1741488" cy="0"/>
          </a:xfrm>
          <a:prstGeom prst="line">
            <a:avLst/>
          </a:prstGeom>
          <a:noFill/>
          <a:ln w="57150">
            <a:solidFill>
              <a:srgbClr val="0088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57" name="Rectangle 1043"/>
          <p:cNvSpPr>
            <a:spLocks noChangeArrowheads="1"/>
          </p:cNvSpPr>
          <p:nvPr/>
        </p:nvSpPr>
        <p:spPr bwMode="auto">
          <a:xfrm>
            <a:off x="1778000" y="1631950"/>
            <a:ext cx="15668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2000">
                <a:latin typeface="Optima" charset="0"/>
              </a:rPr>
              <a:t>Mutant pool</a:t>
            </a:r>
          </a:p>
        </p:txBody>
      </p:sp>
      <p:sp>
        <p:nvSpPr>
          <p:cNvPr id="53258" name="Line 1044"/>
          <p:cNvSpPr>
            <a:spLocks noChangeShapeType="1"/>
          </p:cNvSpPr>
          <p:nvPr/>
        </p:nvSpPr>
        <p:spPr bwMode="auto">
          <a:xfrm>
            <a:off x="1408113" y="3413125"/>
            <a:ext cx="2209800" cy="0"/>
          </a:xfrm>
          <a:prstGeom prst="line">
            <a:avLst/>
          </a:prstGeom>
          <a:noFill/>
          <a:ln w="57150">
            <a:solidFill>
              <a:srgbClr val="0088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59" name="Line 1046"/>
          <p:cNvSpPr>
            <a:spLocks noChangeShapeType="1"/>
          </p:cNvSpPr>
          <p:nvPr/>
        </p:nvSpPr>
        <p:spPr bwMode="auto">
          <a:xfrm>
            <a:off x="3154363" y="3240088"/>
            <a:ext cx="468312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0" name="Line 1047"/>
          <p:cNvSpPr>
            <a:spLocks noChangeShapeType="1"/>
          </p:cNvSpPr>
          <p:nvPr/>
        </p:nvSpPr>
        <p:spPr bwMode="auto">
          <a:xfrm>
            <a:off x="1406525" y="2717800"/>
            <a:ext cx="1976438" cy="0"/>
          </a:xfrm>
          <a:prstGeom prst="line">
            <a:avLst/>
          </a:prstGeom>
          <a:noFill/>
          <a:ln w="57150">
            <a:solidFill>
              <a:srgbClr val="0088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1" name="Line 1049"/>
          <p:cNvSpPr>
            <a:spLocks noChangeShapeType="1"/>
          </p:cNvSpPr>
          <p:nvPr/>
        </p:nvSpPr>
        <p:spPr bwMode="auto">
          <a:xfrm>
            <a:off x="1401763" y="2879725"/>
            <a:ext cx="2209800" cy="0"/>
          </a:xfrm>
          <a:prstGeom prst="line">
            <a:avLst/>
          </a:prstGeom>
          <a:noFill/>
          <a:ln w="57150">
            <a:solidFill>
              <a:srgbClr val="0088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2" name="Line 1051"/>
          <p:cNvSpPr>
            <a:spLocks noChangeShapeType="1"/>
          </p:cNvSpPr>
          <p:nvPr/>
        </p:nvSpPr>
        <p:spPr bwMode="auto">
          <a:xfrm>
            <a:off x="3382963" y="2717800"/>
            <a:ext cx="233362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3" name="Line 1052"/>
          <p:cNvSpPr>
            <a:spLocks noChangeShapeType="1"/>
          </p:cNvSpPr>
          <p:nvPr/>
        </p:nvSpPr>
        <p:spPr bwMode="auto">
          <a:xfrm>
            <a:off x="1406525" y="3787775"/>
            <a:ext cx="1447800" cy="0"/>
          </a:xfrm>
          <a:prstGeom prst="line">
            <a:avLst/>
          </a:prstGeom>
          <a:noFill/>
          <a:ln w="57150">
            <a:solidFill>
              <a:srgbClr val="0088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4" name="Line 1054"/>
          <p:cNvSpPr>
            <a:spLocks noChangeShapeType="1"/>
          </p:cNvSpPr>
          <p:nvPr/>
        </p:nvSpPr>
        <p:spPr bwMode="auto">
          <a:xfrm>
            <a:off x="1401763" y="3940175"/>
            <a:ext cx="2209800" cy="0"/>
          </a:xfrm>
          <a:prstGeom prst="line">
            <a:avLst/>
          </a:prstGeom>
          <a:noFill/>
          <a:ln w="57150">
            <a:solidFill>
              <a:srgbClr val="0088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5" name="Line 1056"/>
          <p:cNvSpPr>
            <a:spLocks noChangeShapeType="1"/>
          </p:cNvSpPr>
          <p:nvPr/>
        </p:nvSpPr>
        <p:spPr bwMode="auto">
          <a:xfrm>
            <a:off x="2854325" y="3789363"/>
            <a:ext cx="762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6" name="Line 1057"/>
          <p:cNvSpPr>
            <a:spLocks noChangeShapeType="1"/>
          </p:cNvSpPr>
          <p:nvPr/>
        </p:nvSpPr>
        <p:spPr bwMode="auto">
          <a:xfrm>
            <a:off x="1406525" y="4310063"/>
            <a:ext cx="1290638" cy="0"/>
          </a:xfrm>
          <a:prstGeom prst="line">
            <a:avLst/>
          </a:prstGeom>
          <a:noFill/>
          <a:ln w="57150">
            <a:solidFill>
              <a:srgbClr val="0088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7" name="Line 1059"/>
          <p:cNvSpPr>
            <a:spLocks noChangeShapeType="1"/>
          </p:cNvSpPr>
          <p:nvPr/>
        </p:nvSpPr>
        <p:spPr bwMode="auto">
          <a:xfrm>
            <a:off x="1401763" y="4464050"/>
            <a:ext cx="2209800" cy="0"/>
          </a:xfrm>
          <a:prstGeom prst="line">
            <a:avLst/>
          </a:prstGeom>
          <a:noFill/>
          <a:ln w="57150">
            <a:solidFill>
              <a:srgbClr val="0088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8" name="Line 1061"/>
          <p:cNvSpPr>
            <a:spLocks noChangeShapeType="1"/>
          </p:cNvSpPr>
          <p:nvPr/>
        </p:nvSpPr>
        <p:spPr bwMode="auto">
          <a:xfrm>
            <a:off x="2697163" y="4310063"/>
            <a:ext cx="919162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69" name="Line 1062"/>
          <p:cNvSpPr>
            <a:spLocks noChangeShapeType="1"/>
          </p:cNvSpPr>
          <p:nvPr/>
        </p:nvSpPr>
        <p:spPr bwMode="auto">
          <a:xfrm>
            <a:off x="1401763" y="4846638"/>
            <a:ext cx="1295400" cy="0"/>
          </a:xfrm>
          <a:prstGeom prst="line">
            <a:avLst/>
          </a:prstGeom>
          <a:noFill/>
          <a:ln w="57150">
            <a:solidFill>
              <a:srgbClr val="0088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70" name="Line 1064"/>
          <p:cNvSpPr>
            <a:spLocks noChangeShapeType="1"/>
          </p:cNvSpPr>
          <p:nvPr/>
        </p:nvSpPr>
        <p:spPr bwMode="auto">
          <a:xfrm>
            <a:off x="1397000" y="4997450"/>
            <a:ext cx="2209800" cy="0"/>
          </a:xfrm>
          <a:prstGeom prst="line">
            <a:avLst/>
          </a:prstGeom>
          <a:noFill/>
          <a:ln w="57150">
            <a:solidFill>
              <a:srgbClr val="0088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71" name="Line 1066"/>
          <p:cNvSpPr>
            <a:spLocks noChangeShapeType="1"/>
          </p:cNvSpPr>
          <p:nvPr/>
        </p:nvSpPr>
        <p:spPr bwMode="auto">
          <a:xfrm>
            <a:off x="2620963" y="4846638"/>
            <a:ext cx="9906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72" name="Rectangle 1071"/>
          <p:cNvSpPr>
            <a:spLocks noGrp="1" noChangeArrowheads="1"/>
          </p:cNvSpPr>
          <p:nvPr>
            <p:ph type="ctrTitle"/>
          </p:nvPr>
        </p:nvSpPr>
        <p:spPr>
          <a:xfrm>
            <a:off x="381000" y="152400"/>
            <a:ext cx="6629400" cy="5334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sz="2400" dirty="0">
                <a:latin typeface="+mn-lt"/>
                <a:ea typeface="ＭＳ Ｐゴシック" charset="0"/>
                <a:cs typeface="ＭＳ Ｐゴシック" charset="0"/>
              </a:rPr>
              <a:t>Example of </a:t>
            </a:r>
            <a:r>
              <a:rPr lang="en-US" sz="2400" dirty="0" smtClean="0">
                <a:latin typeface="+mn-lt"/>
                <a:ea typeface="ＭＳ Ｐゴシック" charset="0"/>
                <a:cs typeface="ＭＳ Ｐゴシック" charset="0"/>
              </a:rPr>
              <a:t>a mutant </a:t>
            </a:r>
            <a:r>
              <a:rPr lang="en-US" sz="2400" dirty="0">
                <a:latin typeface="+mn-lt"/>
                <a:ea typeface="ＭＳ Ｐゴシック" charset="0"/>
                <a:cs typeface="ＭＳ Ｐゴシック" charset="0"/>
              </a:rPr>
              <a:t>mapping using BSA</a:t>
            </a:r>
          </a:p>
        </p:txBody>
      </p:sp>
      <p:sp>
        <p:nvSpPr>
          <p:cNvPr id="53273" name="Rectangle 1074"/>
          <p:cNvSpPr>
            <a:spLocks noChangeArrowheads="1"/>
          </p:cNvSpPr>
          <p:nvPr/>
        </p:nvSpPr>
        <p:spPr bwMode="auto">
          <a:xfrm>
            <a:off x="2360613" y="850900"/>
            <a:ext cx="99218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1400">
                <a:solidFill>
                  <a:srgbClr val="008000"/>
                </a:solidFill>
                <a:latin typeface="Optima" charset="0"/>
              </a:rPr>
              <a:t>Green chr</a:t>
            </a:r>
          </a:p>
          <a:p>
            <a:pPr algn="r"/>
            <a:r>
              <a:rPr lang="en-US" sz="1400">
                <a:solidFill>
                  <a:srgbClr val="FF0000"/>
                </a:solidFill>
                <a:latin typeface="Optima" charset="0"/>
              </a:rPr>
              <a:t>Red chr</a:t>
            </a:r>
          </a:p>
        </p:txBody>
      </p:sp>
      <p:sp>
        <p:nvSpPr>
          <p:cNvPr id="53274" name="Line 1075"/>
          <p:cNvSpPr>
            <a:spLocks noChangeShapeType="1"/>
          </p:cNvSpPr>
          <p:nvPr/>
        </p:nvSpPr>
        <p:spPr bwMode="auto">
          <a:xfrm>
            <a:off x="533400" y="1536700"/>
            <a:ext cx="8153400" cy="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75" name="AutoShape 1077"/>
          <p:cNvSpPr>
            <a:spLocks noChangeArrowheads="1"/>
          </p:cNvSpPr>
          <p:nvPr/>
        </p:nvSpPr>
        <p:spPr bwMode="auto">
          <a:xfrm>
            <a:off x="4267200" y="965200"/>
            <a:ext cx="228600" cy="228600"/>
          </a:xfrm>
          <a:prstGeom prst="sun">
            <a:avLst>
              <a:gd name="adj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tima" charset="0"/>
            </a:endParaRPr>
          </a:p>
        </p:txBody>
      </p:sp>
      <p:sp>
        <p:nvSpPr>
          <p:cNvPr id="53276" name="AutoShape 1078"/>
          <p:cNvSpPr>
            <a:spLocks noChangeArrowheads="1"/>
          </p:cNvSpPr>
          <p:nvPr/>
        </p:nvSpPr>
        <p:spPr bwMode="auto">
          <a:xfrm>
            <a:off x="2282825" y="2081213"/>
            <a:ext cx="228600" cy="228600"/>
          </a:xfrm>
          <a:prstGeom prst="sun">
            <a:avLst>
              <a:gd name="adj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tima" charset="0"/>
            </a:endParaRPr>
          </a:p>
        </p:txBody>
      </p:sp>
      <p:sp>
        <p:nvSpPr>
          <p:cNvPr id="53277" name="AutoShape 1079"/>
          <p:cNvSpPr>
            <a:spLocks noChangeArrowheads="1"/>
          </p:cNvSpPr>
          <p:nvPr/>
        </p:nvSpPr>
        <p:spPr bwMode="auto">
          <a:xfrm>
            <a:off x="2282825" y="2254250"/>
            <a:ext cx="228600" cy="228600"/>
          </a:xfrm>
          <a:prstGeom prst="sun">
            <a:avLst>
              <a:gd name="adj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tima" charset="0"/>
            </a:endParaRPr>
          </a:p>
        </p:txBody>
      </p:sp>
      <p:sp>
        <p:nvSpPr>
          <p:cNvPr id="53278" name="AutoShape 1080"/>
          <p:cNvSpPr>
            <a:spLocks noChangeArrowheads="1"/>
          </p:cNvSpPr>
          <p:nvPr/>
        </p:nvSpPr>
        <p:spPr bwMode="auto">
          <a:xfrm>
            <a:off x="2282825" y="2603500"/>
            <a:ext cx="228600" cy="228600"/>
          </a:xfrm>
          <a:prstGeom prst="sun">
            <a:avLst>
              <a:gd name="adj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tima" charset="0"/>
            </a:endParaRPr>
          </a:p>
        </p:txBody>
      </p:sp>
      <p:sp>
        <p:nvSpPr>
          <p:cNvPr id="53279" name="AutoShape 1081"/>
          <p:cNvSpPr>
            <a:spLocks noChangeArrowheads="1"/>
          </p:cNvSpPr>
          <p:nvPr/>
        </p:nvSpPr>
        <p:spPr bwMode="auto">
          <a:xfrm>
            <a:off x="2282825" y="2765425"/>
            <a:ext cx="228600" cy="228600"/>
          </a:xfrm>
          <a:prstGeom prst="sun">
            <a:avLst>
              <a:gd name="adj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tima" charset="0"/>
            </a:endParaRPr>
          </a:p>
        </p:txBody>
      </p:sp>
      <p:sp>
        <p:nvSpPr>
          <p:cNvPr id="53280" name="AutoShape 1082"/>
          <p:cNvSpPr>
            <a:spLocks noChangeArrowheads="1"/>
          </p:cNvSpPr>
          <p:nvPr/>
        </p:nvSpPr>
        <p:spPr bwMode="auto">
          <a:xfrm>
            <a:off x="2282825" y="3125788"/>
            <a:ext cx="228600" cy="228600"/>
          </a:xfrm>
          <a:prstGeom prst="sun">
            <a:avLst>
              <a:gd name="adj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tima" charset="0"/>
            </a:endParaRPr>
          </a:p>
        </p:txBody>
      </p:sp>
      <p:sp>
        <p:nvSpPr>
          <p:cNvPr id="53281" name="AutoShape 1083"/>
          <p:cNvSpPr>
            <a:spLocks noChangeArrowheads="1"/>
          </p:cNvSpPr>
          <p:nvPr/>
        </p:nvSpPr>
        <p:spPr bwMode="auto">
          <a:xfrm>
            <a:off x="2282825" y="3298825"/>
            <a:ext cx="228600" cy="228600"/>
          </a:xfrm>
          <a:prstGeom prst="sun">
            <a:avLst>
              <a:gd name="adj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tima" charset="0"/>
            </a:endParaRPr>
          </a:p>
        </p:txBody>
      </p:sp>
      <p:sp>
        <p:nvSpPr>
          <p:cNvPr id="53282" name="AutoShape 1084"/>
          <p:cNvSpPr>
            <a:spLocks noChangeArrowheads="1"/>
          </p:cNvSpPr>
          <p:nvPr/>
        </p:nvSpPr>
        <p:spPr bwMode="auto">
          <a:xfrm>
            <a:off x="2282825" y="3659188"/>
            <a:ext cx="228600" cy="228600"/>
          </a:xfrm>
          <a:prstGeom prst="sun">
            <a:avLst>
              <a:gd name="adj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tima" charset="0"/>
            </a:endParaRPr>
          </a:p>
        </p:txBody>
      </p:sp>
      <p:sp>
        <p:nvSpPr>
          <p:cNvPr id="53283" name="AutoShape 1085"/>
          <p:cNvSpPr>
            <a:spLocks noChangeArrowheads="1"/>
          </p:cNvSpPr>
          <p:nvPr/>
        </p:nvSpPr>
        <p:spPr bwMode="auto">
          <a:xfrm>
            <a:off x="2282825" y="3832225"/>
            <a:ext cx="228600" cy="228600"/>
          </a:xfrm>
          <a:prstGeom prst="sun">
            <a:avLst>
              <a:gd name="adj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tima" charset="0"/>
            </a:endParaRPr>
          </a:p>
        </p:txBody>
      </p:sp>
      <p:sp>
        <p:nvSpPr>
          <p:cNvPr id="53284" name="AutoShape 1086"/>
          <p:cNvSpPr>
            <a:spLocks noChangeArrowheads="1"/>
          </p:cNvSpPr>
          <p:nvPr/>
        </p:nvSpPr>
        <p:spPr bwMode="auto">
          <a:xfrm>
            <a:off x="2282825" y="4192588"/>
            <a:ext cx="228600" cy="228600"/>
          </a:xfrm>
          <a:prstGeom prst="sun">
            <a:avLst>
              <a:gd name="adj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tima" charset="0"/>
            </a:endParaRPr>
          </a:p>
        </p:txBody>
      </p:sp>
      <p:sp>
        <p:nvSpPr>
          <p:cNvPr id="53285" name="AutoShape 1087"/>
          <p:cNvSpPr>
            <a:spLocks noChangeArrowheads="1"/>
          </p:cNvSpPr>
          <p:nvPr/>
        </p:nvSpPr>
        <p:spPr bwMode="auto">
          <a:xfrm>
            <a:off x="2282825" y="4365625"/>
            <a:ext cx="228600" cy="228600"/>
          </a:xfrm>
          <a:prstGeom prst="sun">
            <a:avLst>
              <a:gd name="adj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tima" charset="0"/>
            </a:endParaRPr>
          </a:p>
        </p:txBody>
      </p:sp>
      <p:sp>
        <p:nvSpPr>
          <p:cNvPr id="53286" name="AutoShape 1088"/>
          <p:cNvSpPr>
            <a:spLocks noChangeArrowheads="1"/>
          </p:cNvSpPr>
          <p:nvPr/>
        </p:nvSpPr>
        <p:spPr bwMode="auto">
          <a:xfrm>
            <a:off x="2282825" y="4703763"/>
            <a:ext cx="228600" cy="228600"/>
          </a:xfrm>
          <a:prstGeom prst="sun">
            <a:avLst>
              <a:gd name="adj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tima" charset="0"/>
            </a:endParaRPr>
          </a:p>
        </p:txBody>
      </p:sp>
      <p:sp>
        <p:nvSpPr>
          <p:cNvPr id="53287" name="AutoShape 1089"/>
          <p:cNvSpPr>
            <a:spLocks noChangeArrowheads="1"/>
          </p:cNvSpPr>
          <p:nvPr/>
        </p:nvSpPr>
        <p:spPr bwMode="auto">
          <a:xfrm>
            <a:off x="2282825" y="4876800"/>
            <a:ext cx="228600" cy="228600"/>
          </a:xfrm>
          <a:prstGeom prst="sun">
            <a:avLst>
              <a:gd name="adj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tima" charset="0"/>
            </a:endParaRPr>
          </a:p>
        </p:txBody>
      </p:sp>
      <p:sp>
        <p:nvSpPr>
          <p:cNvPr id="53288" name="Line 1092"/>
          <p:cNvSpPr>
            <a:spLocks noChangeShapeType="1"/>
          </p:cNvSpPr>
          <p:nvPr/>
        </p:nvSpPr>
        <p:spPr bwMode="auto">
          <a:xfrm>
            <a:off x="1423988" y="2368550"/>
            <a:ext cx="233362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89" name="Line 1093"/>
          <p:cNvSpPr>
            <a:spLocks noChangeShapeType="1"/>
          </p:cNvSpPr>
          <p:nvPr/>
        </p:nvSpPr>
        <p:spPr bwMode="auto">
          <a:xfrm>
            <a:off x="1401763" y="2879725"/>
            <a:ext cx="468312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90" name="Line 1094"/>
          <p:cNvSpPr>
            <a:spLocks noChangeShapeType="1"/>
          </p:cNvSpPr>
          <p:nvPr/>
        </p:nvSpPr>
        <p:spPr bwMode="auto">
          <a:xfrm>
            <a:off x="1401763" y="4464050"/>
            <a:ext cx="7620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91" name="Line 1095"/>
          <p:cNvSpPr>
            <a:spLocks noChangeShapeType="1"/>
          </p:cNvSpPr>
          <p:nvPr/>
        </p:nvSpPr>
        <p:spPr bwMode="auto">
          <a:xfrm>
            <a:off x="1411288" y="3413125"/>
            <a:ext cx="468312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92" name="Line 1096"/>
          <p:cNvSpPr>
            <a:spLocks noChangeShapeType="1"/>
          </p:cNvSpPr>
          <p:nvPr/>
        </p:nvSpPr>
        <p:spPr bwMode="auto">
          <a:xfrm>
            <a:off x="1401763" y="4997450"/>
            <a:ext cx="3048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93" name="Rectangle 63"/>
          <p:cNvSpPr>
            <a:spLocks noChangeArrowheads="1"/>
          </p:cNvSpPr>
          <p:nvPr/>
        </p:nvSpPr>
        <p:spPr bwMode="auto">
          <a:xfrm>
            <a:off x="5638800" y="762000"/>
            <a:ext cx="6096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4000">
                <a:latin typeface="Optima" charset="0"/>
                <a:sym typeface="Symbol" charset="0"/>
              </a:rPr>
              <a:t></a:t>
            </a:r>
            <a:endParaRPr lang="en-US" sz="4000">
              <a:latin typeface="Optima" charset="0"/>
            </a:endParaRPr>
          </a:p>
        </p:txBody>
      </p:sp>
      <p:sp>
        <p:nvSpPr>
          <p:cNvPr id="53294" name="Line 1030"/>
          <p:cNvSpPr>
            <a:spLocks noChangeShapeType="1"/>
          </p:cNvSpPr>
          <p:nvPr/>
        </p:nvSpPr>
        <p:spPr bwMode="auto">
          <a:xfrm>
            <a:off x="5359400" y="2717800"/>
            <a:ext cx="2209800" cy="0"/>
          </a:xfrm>
          <a:prstGeom prst="line">
            <a:avLst/>
          </a:prstGeom>
          <a:noFill/>
          <a:ln w="57150">
            <a:solidFill>
              <a:srgbClr val="0088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95" name="Line 1031"/>
          <p:cNvSpPr>
            <a:spLocks noChangeShapeType="1"/>
          </p:cNvSpPr>
          <p:nvPr/>
        </p:nvSpPr>
        <p:spPr bwMode="auto">
          <a:xfrm>
            <a:off x="5359400" y="2879725"/>
            <a:ext cx="22098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96" name="AutoShape 1090"/>
          <p:cNvSpPr>
            <a:spLocks noChangeArrowheads="1"/>
          </p:cNvSpPr>
          <p:nvPr/>
        </p:nvSpPr>
        <p:spPr bwMode="auto">
          <a:xfrm>
            <a:off x="6240463" y="2603500"/>
            <a:ext cx="228600" cy="228600"/>
          </a:xfrm>
          <a:prstGeom prst="sun">
            <a:avLst>
              <a:gd name="adj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tima" charset="0"/>
            </a:endParaRPr>
          </a:p>
        </p:txBody>
      </p:sp>
      <p:sp>
        <p:nvSpPr>
          <p:cNvPr id="53297" name="Line 1038"/>
          <p:cNvSpPr>
            <a:spLocks noChangeShapeType="1"/>
          </p:cNvSpPr>
          <p:nvPr/>
        </p:nvSpPr>
        <p:spPr bwMode="auto">
          <a:xfrm>
            <a:off x="5359400" y="3240088"/>
            <a:ext cx="22098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98" name="Line 1039"/>
          <p:cNvSpPr>
            <a:spLocks noChangeShapeType="1"/>
          </p:cNvSpPr>
          <p:nvPr/>
        </p:nvSpPr>
        <p:spPr bwMode="auto">
          <a:xfrm>
            <a:off x="5359400" y="3413125"/>
            <a:ext cx="22098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299" name="Line 1030"/>
          <p:cNvSpPr>
            <a:spLocks noChangeShapeType="1"/>
          </p:cNvSpPr>
          <p:nvPr/>
        </p:nvSpPr>
        <p:spPr bwMode="auto">
          <a:xfrm>
            <a:off x="5359400" y="3708400"/>
            <a:ext cx="2209800" cy="0"/>
          </a:xfrm>
          <a:prstGeom prst="line">
            <a:avLst/>
          </a:prstGeom>
          <a:noFill/>
          <a:ln w="57150">
            <a:solidFill>
              <a:srgbClr val="0088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00" name="Line 1031"/>
          <p:cNvSpPr>
            <a:spLocks noChangeShapeType="1"/>
          </p:cNvSpPr>
          <p:nvPr/>
        </p:nvSpPr>
        <p:spPr bwMode="auto">
          <a:xfrm>
            <a:off x="5359400" y="3870325"/>
            <a:ext cx="22098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01" name="AutoShape 1090"/>
          <p:cNvSpPr>
            <a:spLocks noChangeArrowheads="1"/>
          </p:cNvSpPr>
          <p:nvPr/>
        </p:nvSpPr>
        <p:spPr bwMode="auto">
          <a:xfrm>
            <a:off x="6240463" y="3594100"/>
            <a:ext cx="228600" cy="228600"/>
          </a:xfrm>
          <a:prstGeom prst="sun">
            <a:avLst>
              <a:gd name="adj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tima" charset="0"/>
            </a:endParaRPr>
          </a:p>
        </p:txBody>
      </p:sp>
      <p:sp>
        <p:nvSpPr>
          <p:cNvPr id="53302" name="Line 1038"/>
          <p:cNvSpPr>
            <a:spLocks noChangeShapeType="1"/>
          </p:cNvSpPr>
          <p:nvPr/>
        </p:nvSpPr>
        <p:spPr bwMode="auto">
          <a:xfrm>
            <a:off x="5359400" y="4308475"/>
            <a:ext cx="22098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03" name="Line 1039"/>
          <p:cNvSpPr>
            <a:spLocks noChangeShapeType="1"/>
          </p:cNvSpPr>
          <p:nvPr/>
        </p:nvSpPr>
        <p:spPr bwMode="auto">
          <a:xfrm>
            <a:off x="5359400" y="4481513"/>
            <a:ext cx="22098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04" name="Line 1030"/>
          <p:cNvSpPr>
            <a:spLocks noChangeShapeType="1"/>
          </p:cNvSpPr>
          <p:nvPr/>
        </p:nvSpPr>
        <p:spPr bwMode="auto">
          <a:xfrm>
            <a:off x="5359400" y="4830763"/>
            <a:ext cx="2209800" cy="0"/>
          </a:xfrm>
          <a:prstGeom prst="line">
            <a:avLst/>
          </a:prstGeom>
          <a:noFill/>
          <a:ln w="57150">
            <a:solidFill>
              <a:srgbClr val="0088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05" name="Line 1031"/>
          <p:cNvSpPr>
            <a:spLocks noChangeShapeType="1"/>
          </p:cNvSpPr>
          <p:nvPr/>
        </p:nvSpPr>
        <p:spPr bwMode="auto">
          <a:xfrm>
            <a:off x="5359400" y="4992688"/>
            <a:ext cx="22098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06" name="AutoShape 1090"/>
          <p:cNvSpPr>
            <a:spLocks noChangeArrowheads="1"/>
          </p:cNvSpPr>
          <p:nvPr/>
        </p:nvSpPr>
        <p:spPr bwMode="auto">
          <a:xfrm>
            <a:off x="6240463" y="4716463"/>
            <a:ext cx="228600" cy="228600"/>
          </a:xfrm>
          <a:prstGeom prst="sun">
            <a:avLst>
              <a:gd name="adj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tima" charset="0"/>
            </a:endParaRPr>
          </a:p>
        </p:txBody>
      </p:sp>
      <p:sp>
        <p:nvSpPr>
          <p:cNvPr id="53307" name="TextBox 94"/>
          <p:cNvSpPr txBox="1">
            <a:spLocks noChangeArrowheads="1"/>
          </p:cNvSpPr>
          <p:nvPr/>
        </p:nvSpPr>
        <p:spPr bwMode="auto">
          <a:xfrm>
            <a:off x="2087563" y="5080000"/>
            <a:ext cx="504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Optima" charset="0"/>
              </a:rPr>
              <a:t>. . .</a:t>
            </a:r>
          </a:p>
        </p:txBody>
      </p:sp>
      <p:sp>
        <p:nvSpPr>
          <p:cNvPr id="53308" name="TextBox 95"/>
          <p:cNvSpPr txBox="1">
            <a:spLocks noChangeArrowheads="1"/>
          </p:cNvSpPr>
          <p:nvPr/>
        </p:nvSpPr>
        <p:spPr bwMode="auto">
          <a:xfrm>
            <a:off x="6049963" y="5080000"/>
            <a:ext cx="5048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Optima" charset="0"/>
              </a:rPr>
              <a:t>. . .</a:t>
            </a:r>
          </a:p>
        </p:txBody>
      </p:sp>
      <p:sp>
        <p:nvSpPr>
          <p:cNvPr id="53309" name="Line 1051"/>
          <p:cNvSpPr>
            <a:spLocks noChangeShapeType="1"/>
          </p:cNvSpPr>
          <p:nvPr/>
        </p:nvSpPr>
        <p:spPr bwMode="auto">
          <a:xfrm>
            <a:off x="7345363" y="2717800"/>
            <a:ext cx="233362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10" name="Line 1034"/>
          <p:cNvSpPr>
            <a:spLocks noChangeShapeType="1"/>
          </p:cNvSpPr>
          <p:nvPr/>
        </p:nvSpPr>
        <p:spPr bwMode="auto">
          <a:xfrm>
            <a:off x="5359400" y="2882900"/>
            <a:ext cx="533400" cy="0"/>
          </a:xfrm>
          <a:prstGeom prst="line">
            <a:avLst/>
          </a:prstGeom>
          <a:noFill/>
          <a:ln w="57150">
            <a:solidFill>
              <a:srgbClr val="0088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11" name="Line 1034"/>
          <p:cNvSpPr>
            <a:spLocks noChangeShapeType="1"/>
          </p:cNvSpPr>
          <p:nvPr/>
        </p:nvSpPr>
        <p:spPr bwMode="auto">
          <a:xfrm>
            <a:off x="7035800" y="3238500"/>
            <a:ext cx="533400" cy="0"/>
          </a:xfrm>
          <a:prstGeom prst="line">
            <a:avLst/>
          </a:prstGeom>
          <a:noFill/>
          <a:ln w="57150">
            <a:solidFill>
              <a:srgbClr val="0088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12" name="Line 1034"/>
          <p:cNvSpPr>
            <a:spLocks noChangeShapeType="1"/>
          </p:cNvSpPr>
          <p:nvPr/>
        </p:nvSpPr>
        <p:spPr bwMode="auto">
          <a:xfrm>
            <a:off x="5359400" y="4305300"/>
            <a:ext cx="533400" cy="0"/>
          </a:xfrm>
          <a:prstGeom prst="line">
            <a:avLst/>
          </a:prstGeom>
          <a:noFill/>
          <a:ln w="57150">
            <a:solidFill>
              <a:srgbClr val="0088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13" name="Line 1034"/>
          <p:cNvSpPr>
            <a:spLocks noChangeShapeType="1"/>
          </p:cNvSpPr>
          <p:nvPr/>
        </p:nvSpPr>
        <p:spPr bwMode="auto">
          <a:xfrm>
            <a:off x="7035800" y="2362200"/>
            <a:ext cx="533400" cy="0"/>
          </a:xfrm>
          <a:prstGeom prst="line">
            <a:avLst/>
          </a:prstGeom>
          <a:noFill/>
          <a:ln w="57150">
            <a:solidFill>
              <a:srgbClr val="0088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14" name="Line 1051"/>
          <p:cNvSpPr>
            <a:spLocks noChangeShapeType="1"/>
          </p:cNvSpPr>
          <p:nvPr/>
        </p:nvSpPr>
        <p:spPr bwMode="auto">
          <a:xfrm>
            <a:off x="5359400" y="4826000"/>
            <a:ext cx="233363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15" name="Line 1034"/>
          <p:cNvSpPr>
            <a:spLocks noChangeShapeType="1"/>
          </p:cNvSpPr>
          <p:nvPr/>
        </p:nvSpPr>
        <p:spPr bwMode="auto">
          <a:xfrm>
            <a:off x="7340600" y="4991100"/>
            <a:ext cx="228600" cy="0"/>
          </a:xfrm>
          <a:prstGeom prst="line">
            <a:avLst/>
          </a:prstGeom>
          <a:noFill/>
          <a:ln w="57150">
            <a:solidFill>
              <a:srgbClr val="00880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16" name="Line 1051"/>
          <p:cNvSpPr>
            <a:spLocks noChangeShapeType="1"/>
          </p:cNvSpPr>
          <p:nvPr/>
        </p:nvSpPr>
        <p:spPr bwMode="auto">
          <a:xfrm>
            <a:off x="6731000" y="3708400"/>
            <a:ext cx="842963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3317" name="TextBox 112"/>
          <p:cNvSpPr txBox="1">
            <a:spLocks noChangeArrowheads="1"/>
          </p:cNvSpPr>
          <p:nvPr/>
        </p:nvSpPr>
        <p:spPr bwMode="auto">
          <a:xfrm>
            <a:off x="6624638" y="939800"/>
            <a:ext cx="20955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latin typeface="Optima" charset="0"/>
              </a:rPr>
              <a:t>Recessive mutant</a:t>
            </a:r>
          </a:p>
        </p:txBody>
      </p:sp>
      <p:sp>
        <p:nvSpPr>
          <p:cNvPr id="71" name="Right Triangle 70"/>
          <p:cNvSpPr/>
          <p:nvPr/>
        </p:nvSpPr>
        <p:spPr bwMode="auto">
          <a:xfrm flipV="1">
            <a:off x="2387858" y="5613144"/>
            <a:ext cx="1223962" cy="228600"/>
          </a:xfrm>
          <a:prstGeom prst="rtTriangle">
            <a:avLst/>
          </a:prstGeom>
          <a:solidFill>
            <a:srgbClr val="7F7F7F"/>
          </a:solidFill>
          <a:ln w="9525" cap="flat" cmpd="sng" algn="ctr">
            <a:noFill/>
            <a:prstDash val="solid"/>
            <a:round/>
            <a:headEnd type="none" w="med" len="med"/>
            <a:tailEnd type="none" w="sm" len="med"/>
          </a:ln>
          <a:effectLst/>
          <a:scene3d>
            <a:camera prst="orthographicFront">
              <a:rot lat="0" lon="0" rev="10800000"/>
            </a:camera>
            <a:lightRig rig="threePt" dir="t"/>
          </a:scene3d>
        </p:spPr>
        <p:txBody>
          <a:bodyPr wrap="none" anchor="ctr"/>
          <a:lstStyle/>
          <a:p>
            <a:pPr>
              <a:defRPr/>
            </a:pPr>
            <a:endParaRPr lang="en-US" sz="1800" dirty="0">
              <a:latin typeface="Optima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3319" name="TextBox 65"/>
          <p:cNvSpPr txBox="1">
            <a:spLocks noChangeArrowheads="1"/>
          </p:cNvSpPr>
          <p:nvPr/>
        </p:nvSpPr>
        <p:spPr bwMode="auto">
          <a:xfrm>
            <a:off x="3746500" y="5486400"/>
            <a:ext cx="136683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FF0000"/>
                </a:solidFill>
                <a:latin typeface="Optima" charset="0"/>
                <a:cs typeface="Optima" charset="0"/>
              </a:rPr>
              <a:t>Red</a:t>
            </a:r>
            <a:r>
              <a:rPr lang="en-US" sz="2000">
                <a:latin typeface="Optima" charset="0"/>
                <a:cs typeface="Optima" charset="0"/>
              </a:rPr>
              <a:t>:</a:t>
            </a:r>
            <a:r>
              <a:rPr lang="en-US" sz="2000">
                <a:solidFill>
                  <a:srgbClr val="008000"/>
                </a:solidFill>
                <a:latin typeface="Optima" charset="0"/>
                <a:cs typeface="Optima" charset="0"/>
              </a:rPr>
              <a:t>Green</a:t>
            </a:r>
          </a:p>
        </p:txBody>
      </p:sp>
      <p:sp>
        <p:nvSpPr>
          <p:cNvPr id="53320" name="Parallelogram 90"/>
          <p:cNvSpPr>
            <a:spLocks noChangeArrowheads="1"/>
          </p:cNvSpPr>
          <p:nvPr/>
        </p:nvSpPr>
        <p:spPr bwMode="auto">
          <a:xfrm>
            <a:off x="6350000" y="5486400"/>
            <a:ext cx="1219200" cy="381000"/>
          </a:xfrm>
          <a:prstGeom prst="parallelogram">
            <a:avLst>
              <a:gd name="adj" fmla="val 0"/>
            </a:avLst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 type="none" w="sm" len="med"/>
              </a14:hiddenLine>
            </a:ext>
          </a:extLst>
        </p:spPr>
        <p:txBody>
          <a:bodyPr wrap="none" anchor="ctr"/>
          <a:lstStyle/>
          <a:p>
            <a:endParaRPr lang="en-US" sz="1800">
              <a:latin typeface="Optima" charset="0"/>
            </a:endParaRPr>
          </a:p>
        </p:txBody>
      </p:sp>
      <p:sp>
        <p:nvSpPr>
          <p:cNvPr id="53321" name="Right Triangle 74"/>
          <p:cNvSpPr>
            <a:spLocks noChangeArrowheads="1"/>
          </p:cNvSpPr>
          <p:nvPr/>
        </p:nvSpPr>
        <p:spPr bwMode="auto">
          <a:xfrm flipH="1" flipV="1">
            <a:off x="6350000" y="5486400"/>
            <a:ext cx="1219200" cy="152400"/>
          </a:xfrm>
          <a:prstGeom prst="rtTriangl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 type="none" w="sm" len="med"/>
              </a14:hiddenLine>
            </a:ext>
          </a:extLst>
        </p:spPr>
        <p:txBody>
          <a:bodyPr wrap="none" anchor="ctr"/>
          <a:lstStyle/>
          <a:p>
            <a:endParaRPr lang="en-US" sz="1800">
              <a:latin typeface="Optima" charset="0"/>
            </a:endParaRPr>
          </a:p>
        </p:txBody>
      </p:sp>
      <p:sp>
        <p:nvSpPr>
          <p:cNvPr id="53322" name="TextBox 105"/>
          <p:cNvSpPr txBox="1">
            <a:spLocks noChangeArrowheads="1"/>
          </p:cNvSpPr>
          <p:nvPr/>
        </p:nvSpPr>
        <p:spPr bwMode="auto">
          <a:xfrm>
            <a:off x="990600" y="6019800"/>
            <a:ext cx="7010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latin typeface="Optima" charset="0"/>
              </a:rPr>
              <a:t>The ratio of </a:t>
            </a:r>
            <a:r>
              <a:rPr lang="en-US" sz="2000">
                <a:solidFill>
                  <a:srgbClr val="FF0000"/>
                </a:solidFill>
                <a:latin typeface="Optima" charset="0"/>
              </a:rPr>
              <a:t>Red</a:t>
            </a:r>
            <a:r>
              <a:rPr lang="en-US" sz="2000">
                <a:latin typeface="Optima" charset="0"/>
              </a:rPr>
              <a:t>:</a:t>
            </a:r>
            <a:r>
              <a:rPr lang="en-US" sz="2000">
                <a:solidFill>
                  <a:srgbClr val="008000"/>
                </a:solidFill>
                <a:latin typeface="Optima" charset="0"/>
              </a:rPr>
              <a:t>Green</a:t>
            </a:r>
            <a:r>
              <a:rPr lang="en-US" sz="2000">
                <a:latin typeface="Optima" charset="0"/>
              </a:rPr>
              <a:t> is proportional to the genetic distance between the mutant gene and </a:t>
            </a:r>
            <a:r>
              <a:rPr lang="en-US" sz="2000">
                <a:solidFill>
                  <a:srgbClr val="0000FF"/>
                </a:solidFill>
                <a:latin typeface="Optima" charset="0"/>
              </a:rPr>
              <a:t>the genetic marker</a:t>
            </a:r>
            <a:r>
              <a:rPr lang="en-US" sz="2000">
                <a:latin typeface="Optima" charset="0"/>
              </a:rPr>
              <a:t>. </a:t>
            </a:r>
          </a:p>
        </p:txBody>
      </p:sp>
      <p:sp>
        <p:nvSpPr>
          <p:cNvPr id="77" name="Right Triangle 76"/>
          <p:cNvSpPr/>
          <p:nvPr/>
        </p:nvSpPr>
        <p:spPr bwMode="auto">
          <a:xfrm flipV="1">
            <a:off x="1406089" y="5613144"/>
            <a:ext cx="994469" cy="228600"/>
          </a:xfrm>
          <a:prstGeom prst="rtTriangle">
            <a:avLst/>
          </a:prstGeom>
          <a:solidFill>
            <a:srgbClr val="7F7F7F"/>
          </a:solidFill>
          <a:ln w="9525" cap="flat" cmpd="sng" algn="ctr">
            <a:noFill/>
            <a:prstDash val="solid"/>
            <a:round/>
            <a:headEnd type="none" w="med" len="med"/>
            <a:tailEnd type="none" w="sm" len="med"/>
          </a:ln>
          <a:effectLst/>
          <a:scene3d>
            <a:camera prst="orthographicFront">
              <a:rot lat="0" lon="10800000" rev="10800000"/>
            </a:camera>
            <a:lightRig rig="threePt" dir="t"/>
          </a:scene3d>
        </p:spPr>
        <p:txBody>
          <a:bodyPr wrap="none" anchor="ctr"/>
          <a:lstStyle/>
          <a:p>
            <a:pPr>
              <a:defRPr/>
            </a:pPr>
            <a:endParaRPr lang="en-US" sz="1800" dirty="0">
              <a:latin typeface="Optima"/>
              <a:ea typeface="ＭＳ Ｐゴシック" charset="-128"/>
              <a:cs typeface="ＭＳ Ｐゴシック" charset="-128"/>
            </a:endParaRPr>
          </a:p>
        </p:txBody>
      </p:sp>
      <p:sp>
        <p:nvSpPr>
          <p:cNvPr id="53324" name="Parallelogram 109"/>
          <p:cNvSpPr>
            <a:spLocks noChangeArrowheads="1"/>
          </p:cNvSpPr>
          <p:nvPr/>
        </p:nvSpPr>
        <p:spPr bwMode="auto">
          <a:xfrm flipH="1">
            <a:off x="5359400" y="5486400"/>
            <a:ext cx="990600" cy="381000"/>
          </a:xfrm>
          <a:prstGeom prst="parallelogram">
            <a:avLst>
              <a:gd name="adj" fmla="val 0"/>
            </a:avLst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 type="none" w="sm" len="med"/>
              </a14:hiddenLine>
            </a:ext>
          </a:extLst>
        </p:spPr>
        <p:txBody>
          <a:bodyPr wrap="none" anchor="ctr"/>
          <a:lstStyle/>
          <a:p>
            <a:endParaRPr lang="en-US" sz="1800">
              <a:latin typeface="Optima" charset="0"/>
            </a:endParaRPr>
          </a:p>
        </p:txBody>
      </p:sp>
      <p:sp>
        <p:nvSpPr>
          <p:cNvPr id="53325" name="Right Triangle 79"/>
          <p:cNvSpPr>
            <a:spLocks noChangeArrowheads="1"/>
          </p:cNvSpPr>
          <p:nvPr/>
        </p:nvSpPr>
        <p:spPr bwMode="auto">
          <a:xfrm flipV="1">
            <a:off x="5359400" y="5486400"/>
            <a:ext cx="990600" cy="152400"/>
          </a:xfrm>
          <a:prstGeom prst="rtTriangl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 type="none" w="sm" len="med"/>
              </a14:hiddenLine>
            </a:ext>
          </a:extLst>
        </p:spPr>
        <p:txBody>
          <a:bodyPr wrap="none" anchor="ctr"/>
          <a:lstStyle/>
          <a:p>
            <a:endParaRPr lang="en-US" sz="1800">
              <a:latin typeface="Optima" charset="0"/>
            </a:endParaRPr>
          </a:p>
        </p:txBody>
      </p:sp>
      <p:grpSp>
        <p:nvGrpSpPr>
          <p:cNvPr id="2" name="Group 111"/>
          <p:cNvGrpSpPr>
            <a:grpSpLocks/>
          </p:cNvGrpSpPr>
          <p:nvPr/>
        </p:nvGrpSpPr>
        <p:grpSpPr bwMode="auto">
          <a:xfrm>
            <a:off x="1409700" y="2022475"/>
            <a:ext cx="3962400" cy="3921125"/>
            <a:chOff x="1447800" y="5257800"/>
            <a:chExt cx="5041593" cy="609600"/>
          </a:xfrm>
        </p:grpSpPr>
        <p:cxnSp>
          <p:nvCxnSpPr>
            <p:cNvPr id="53332" name="Straight Connector 93"/>
            <p:cNvCxnSpPr>
              <a:cxnSpLocks noChangeShapeType="1"/>
            </p:cNvCxnSpPr>
            <p:nvPr/>
          </p:nvCxnSpPr>
          <p:spPr bwMode="auto">
            <a:xfrm rot="5400000">
              <a:off x="6182212" y="5559425"/>
              <a:ext cx="608806" cy="5556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53333" name="Straight Connector 67"/>
            <p:cNvCxnSpPr>
              <a:cxnSpLocks noChangeShapeType="1"/>
            </p:cNvCxnSpPr>
            <p:nvPr/>
          </p:nvCxnSpPr>
          <p:spPr bwMode="auto">
            <a:xfrm rot="5400000">
              <a:off x="1146175" y="5560219"/>
              <a:ext cx="608806" cy="5556"/>
            </a:xfrm>
            <a:prstGeom prst="line">
              <a:avLst/>
            </a:prstGeom>
            <a:noFill/>
            <a:ln w="19050">
              <a:solidFill>
                <a:srgbClr val="0000FF"/>
              </a:solidFill>
              <a:round/>
              <a:headEnd/>
              <a:tailEnd type="non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53327" name="TextBox 116"/>
          <p:cNvSpPr txBox="1">
            <a:spLocks noChangeArrowheads="1"/>
          </p:cNvSpPr>
          <p:nvPr/>
        </p:nvSpPr>
        <p:spPr bwMode="auto">
          <a:xfrm>
            <a:off x="228600" y="3505200"/>
            <a:ext cx="106997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0000FF"/>
                </a:solidFill>
                <a:latin typeface="Optima" charset="0"/>
              </a:rPr>
              <a:t>Genetic </a:t>
            </a:r>
          </a:p>
          <a:p>
            <a:pPr eaLnBrk="1" hangingPunct="1"/>
            <a:r>
              <a:rPr lang="en-US" sz="2000">
                <a:solidFill>
                  <a:srgbClr val="0000FF"/>
                </a:solidFill>
                <a:latin typeface="Optima" charset="0"/>
              </a:rPr>
              <a:t>Marker</a:t>
            </a:r>
          </a:p>
        </p:txBody>
      </p:sp>
      <p:sp>
        <p:nvSpPr>
          <p:cNvPr id="53328" name="AutoShape 1077"/>
          <p:cNvSpPr>
            <a:spLocks noChangeArrowheads="1"/>
          </p:cNvSpPr>
          <p:nvPr/>
        </p:nvSpPr>
        <p:spPr bwMode="auto">
          <a:xfrm>
            <a:off x="6400800" y="1030288"/>
            <a:ext cx="228600" cy="228600"/>
          </a:xfrm>
          <a:prstGeom prst="sun">
            <a:avLst>
              <a:gd name="adj" fmla="val 25000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en-US" sz="1800">
              <a:latin typeface="Optima" charset="0"/>
            </a:endParaRPr>
          </a:p>
        </p:txBody>
      </p:sp>
      <p:sp>
        <p:nvSpPr>
          <p:cNvPr id="53329" name="TextBox 84"/>
          <p:cNvSpPr txBox="1">
            <a:spLocks noChangeArrowheads="1"/>
          </p:cNvSpPr>
          <p:nvPr/>
        </p:nvSpPr>
        <p:spPr bwMode="auto">
          <a:xfrm>
            <a:off x="3733800" y="1600200"/>
            <a:ext cx="1398588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Optima" charset="0"/>
                <a:cs typeface="Optima" charset="0"/>
              </a:rPr>
              <a:t>1    :     3</a:t>
            </a:r>
          </a:p>
        </p:txBody>
      </p:sp>
      <p:sp>
        <p:nvSpPr>
          <p:cNvPr id="53330" name="TextBox 85"/>
          <p:cNvSpPr txBox="1">
            <a:spLocks noChangeArrowheads="1"/>
          </p:cNvSpPr>
          <p:nvPr/>
        </p:nvSpPr>
        <p:spPr bwMode="auto">
          <a:xfrm>
            <a:off x="384175" y="1600200"/>
            <a:ext cx="4540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Optima" charset="0"/>
                <a:cs typeface="Optima" charset="0"/>
              </a:rPr>
              <a:t>F</a:t>
            </a:r>
            <a:r>
              <a:rPr lang="en-US" baseline="-25000">
                <a:latin typeface="Optima" charset="0"/>
                <a:cs typeface="Optima" charset="0"/>
              </a:rPr>
              <a:t>2</a:t>
            </a:r>
          </a:p>
        </p:txBody>
      </p:sp>
      <p:sp>
        <p:nvSpPr>
          <p:cNvPr id="53331" name="TextBox 86"/>
          <p:cNvSpPr txBox="1">
            <a:spLocks noChangeArrowheads="1"/>
          </p:cNvSpPr>
          <p:nvPr/>
        </p:nvSpPr>
        <p:spPr bwMode="auto">
          <a:xfrm>
            <a:off x="304800" y="914400"/>
            <a:ext cx="21336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latin typeface="Optima" charset="0"/>
                <a:cs typeface="Optima" charset="0"/>
              </a:rPr>
              <a:t>Heterozygous mutant: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AB89-B125-9242-8DB3-C0D669061ADA}" type="slidenum">
              <a:rPr lang="en-US" smtClean="0"/>
              <a:t>51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750780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3138E-7 -3.9926E-6 L 0.1076 -0.00092 " pathEditMode="relative" rAng="0" ptsTypes="AA">
                                      <p:cBhvr>
                                        <p:cTn id="10" dur="5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80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016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dirty="0">
                <a:latin typeface="+mn-lt"/>
                <a:cs typeface="ＭＳ Ｐゴシック" charset="0"/>
              </a:rPr>
              <a:t>RNA-</a:t>
            </a:r>
            <a:r>
              <a:rPr lang="en-US" sz="3200" dirty="0" err="1">
                <a:latin typeface="+mn-lt"/>
                <a:cs typeface="ＭＳ Ｐゴシック" charset="0"/>
              </a:rPr>
              <a:t>Seq</a:t>
            </a:r>
            <a:endParaRPr lang="en-US" sz="3200" dirty="0">
              <a:latin typeface="+mn-lt"/>
              <a:cs typeface="ＭＳ Ｐゴシック" charset="0"/>
            </a:endParaRPr>
          </a:p>
        </p:txBody>
      </p:sp>
      <p:sp>
        <p:nvSpPr>
          <p:cNvPr id="54274" name="Slide Number Placeholder 1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6488D3B-79EE-B14F-993A-EE744E0823A0}" type="slidenum">
              <a:rPr lang="en-US" sz="1400">
                <a:latin typeface="Optima" charset="0"/>
              </a:rPr>
              <a:pPr eaLnBrk="1" hangingPunct="1"/>
              <a:t>52</a:t>
            </a:fld>
            <a:endParaRPr lang="en-US" sz="1400">
              <a:latin typeface="Optima" charset="0"/>
            </a:endParaRPr>
          </a:p>
        </p:txBody>
      </p:sp>
      <p:pic>
        <p:nvPicPr>
          <p:cNvPr id="54275" name="Picture 21" descr="Picture 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675" y="1096963"/>
            <a:ext cx="7269163" cy="562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04800" y="4111625"/>
            <a:ext cx="8382000" cy="135255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>
              <a:defRPr/>
            </a:pPr>
            <a:r>
              <a:rPr lang="en-US" sz="2400" dirty="0" smtClean="0">
                <a:ea typeface="ＭＳ Ｐゴシック" charset="0"/>
                <a:cs typeface="Optima" charset="0"/>
              </a:rPr>
              <a:t>RNA-</a:t>
            </a:r>
            <a:r>
              <a:rPr lang="en-US" sz="2400" dirty="0" err="1" smtClean="0">
                <a:ea typeface="ＭＳ Ｐゴシック" charset="0"/>
                <a:cs typeface="Optima" charset="0"/>
              </a:rPr>
              <a:t>Seq</a:t>
            </a:r>
            <a:r>
              <a:rPr lang="en-US" sz="2400" dirty="0" smtClean="0">
                <a:ea typeface="ＭＳ Ｐゴシック" charset="0"/>
                <a:cs typeface="Optima" charset="0"/>
              </a:rPr>
              <a:t> generated ~</a:t>
            </a:r>
            <a:r>
              <a:rPr lang="en-US" sz="2400" dirty="0">
                <a:ea typeface="ＭＳ Ｐゴシック" charset="0"/>
                <a:cs typeface="Optima" charset="0"/>
              </a:rPr>
              <a:t>13 </a:t>
            </a:r>
            <a:r>
              <a:rPr lang="en-US" sz="2400" dirty="0" smtClean="0">
                <a:ea typeface="ＭＳ Ｐゴシック" charset="0"/>
                <a:cs typeface="Optima" charset="0"/>
              </a:rPr>
              <a:t>millions </a:t>
            </a:r>
            <a:r>
              <a:rPr lang="en-US" sz="2400" dirty="0">
                <a:ea typeface="ＭＳ Ｐゴシック" charset="0"/>
                <a:cs typeface="Optima" charset="0"/>
              </a:rPr>
              <a:t>of </a:t>
            </a:r>
            <a:r>
              <a:rPr lang="en-US" sz="2400" dirty="0" smtClean="0">
                <a:ea typeface="ＭＳ Ｐゴシック" charset="0"/>
                <a:cs typeface="Optima" charset="0"/>
              </a:rPr>
              <a:t>reads per sample</a:t>
            </a:r>
          </a:p>
          <a:p>
            <a:pPr>
              <a:defRPr/>
            </a:pPr>
            <a:r>
              <a:rPr lang="en-US" sz="2400" dirty="0" smtClean="0">
                <a:ea typeface="ＭＳ Ｐゴシック" charset="0"/>
                <a:cs typeface="Optima" charset="0"/>
              </a:rPr>
              <a:t>64,852 </a:t>
            </a:r>
            <a:r>
              <a:rPr lang="en-US" sz="2400" dirty="0">
                <a:ea typeface="ＭＳ Ｐゴシック" charset="0"/>
                <a:cs typeface="Optima" charset="0"/>
              </a:rPr>
              <a:t>SNPs were identified and quantified in both the mutant pool and the non-mutant </a:t>
            </a:r>
            <a:r>
              <a:rPr lang="en-US" sz="2400" dirty="0" smtClean="0">
                <a:ea typeface="ＭＳ Ｐゴシック" charset="0"/>
                <a:cs typeface="Optima" charset="0"/>
              </a:rPr>
              <a:t>pool</a:t>
            </a:r>
            <a:endParaRPr lang="en-US" sz="2400" dirty="0">
              <a:ea typeface="ＭＳ Ｐゴシック" charset="0"/>
              <a:cs typeface="Optima" charset="0"/>
            </a:endParaRPr>
          </a:p>
        </p:txBody>
      </p:sp>
      <p:pic>
        <p:nvPicPr>
          <p:cNvPr id="54277" name="Picture 5" descr="Screenshot 2016-03-19 22.10.5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0" y="185738"/>
            <a:ext cx="1590675" cy="1074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40455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601663"/>
          </a:xfrm>
        </p:spPr>
        <p:txBody>
          <a:bodyPr>
            <a:noAutofit/>
          </a:bodyPr>
          <a:lstStyle/>
          <a:p>
            <a:r>
              <a:rPr lang="en-US" sz="2800" dirty="0">
                <a:latin typeface="Optima" charset="0"/>
                <a:ea typeface="ＭＳ Ｐゴシック" charset="0"/>
                <a:cs typeface="ＭＳ Ｐゴシック" charset="0"/>
              </a:rPr>
              <a:t>Example of a SNP </a:t>
            </a:r>
            <a:r>
              <a:rPr lang="en-US" sz="2800" dirty="0">
                <a:solidFill>
                  <a:srgbClr val="FF0000"/>
                </a:solidFill>
                <a:latin typeface="Optima" charset="0"/>
                <a:ea typeface="ＭＳ Ｐゴシック" charset="0"/>
                <a:cs typeface="ＭＳ Ｐゴシック" charset="0"/>
              </a:rPr>
              <a:t>UNLINKED</a:t>
            </a:r>
            <a:r>
              <a:rPr lang="en-US" sz="2800" dirty="0">
                <a:latin typeface="Optima" charset="0"/>
                <a:ea typeface="ＭＳ Ｐゴシック" charset="0"/>
                <a:cs typeface="ＭＳ Ｐゴシック" charset="0"/>
              </a:rPr>
              <a:t> to a mutant gene</a:t>
            </a:r>
          </a:p>
        </p:txBody>
      </p:sp>
      <p:sp>
        <p:nvSpPr>
          <p:cNvPr id="55298" name="TextBox 9"/>
          <p:cNvSpPr txBox="1">
            <a:spLocks noChangeArrowheads="1"/>
          </p:cNvSpPr>
          <p:nvPr/>
        </p:nvSpPr>
        <p:spPr bwMode="auto">
          <a:xfrm>
            <a:off x="381000" y="2514600"/>
            <a:ext cx="13716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595959"/>
                </a:solidFill>
                <a:latin typeface="Optima" charset="0"/>
              </a:rPr>
              <a:t>Reads from Mutants</a:t>
            </a:r>
          </a:p>
        </p:txBody>
      </p:sp>
      <p:sp>
        <p:nvSpPr>
          <p:cNvPr id="38918" name="TextBox 10"/>
          <p:cNvSpPr txBox="1">
            <a:spLocks noChangeArrowheads="1"/>
          </p:cNvSpPr>
          <p:nvPr/>
        </p:nvSpPr>
        <p:spPr bwMode="auto">
          <a:xfrm>
            <a:off x="381000" y="971550"/>
            <a:ext cx="1281113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Optima"/>
                <a:ea typeface="宋体" charset="-122"/>
                <a:cs typeface="宋体" charset="-122"/>
              </a:rPr>
              <a:t>Reference</a:t>
            </a:r>
          </a:p>
        </p:txBody>
      </p:sp>
      <p:sp>
        <p:nvSpPr>
          <p:cNvPr id="55300" name="TextBox 9"/>
          <p:cNvSpPr txBox="1">
            <a:spLocks noChangeArrowheads="1"/>
          </p:cNvSpPr>
          <p:nvPr/>
        </p:nvSpPr>
        <p:spPr bwMode="auto">
          <a:xfrm>
            <a:off x="7218363" y="2895600"/>
            <a:ext cx="12811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b="1">
                <a:latin typeface="Optima" charset="0"/>
              </a:rPr>
              <a:t>A:G = 8:7</a:t>
            </a:r>
          </a:p>
        </p:txBody>
      </p:sp>
      <p:sp>
        <p:nvSpPr>
          <p:cNvPr id="55301" name="TextBox 10"/>
          <p:cNvSpPr txBox="1">
            <a:spLocks noChangeArrowheads="1"/>
          </p:cNvSpPr>
          <p:nvPr/>
        </p:nvSpPr>
        <p:spPr bwMode="auto">
          <a:xfrm>
            <a:off x="7218363" y="5641975"/>
            <a:ext cx="128111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b="1">
                <a:latin typeface="Optima" charset="0"/>
              </a:rPr>
              <a:t>A:G = 4:5</a:t>
            </a:r>
          </a:p>
        </p:txBody>
      </p:sp>
      <p:sp>
        <p:nvSpPr>
          <p:cNvPr id="55302" name="Slide Number Placeholder 1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D760B4F-F527-DD4C-BB90-D996866A726F}" type="slidenum">
              <a:rPr lang="en-US" sz="1400">
                <a:latin typeface="Optima" charset="0"/>
              </a:rPr>
              <a:pPr eaLnBrk="1" hangingPunct="1"/>
              <a:t>53</a:t>
            </a:fld>
            <a:endParaRPr lang="en-US" sz="1400">
              <a:latin typeface="Optima" charset="0"/>
            </a:endParaRPr>
          </a:p>
        </p:txBody>
      </p:sp>
      <p:pic>
        <p:nvPicPr>
          <p:cNvPr id="55303" name="Picture 13" descr="Picture 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046163"/>
            <a:ext cx="5410200" cy="581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4" name="TextBox 14"/>
          <p:cNvSpPr txBox="1">
            <a:spLocks noChangeArrowheads="1"/>
          </p:cNvSpPr>
          <p:nvPr/>
        </p:nvSpPr>
        <p:spPr bwMode="auto">
          <a:xfrm>
            <a:off x="4284663" y="1778000"/>
            <a:ext cx="27463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>
                <a:solidFill>
                  <a:srgbClr val="008000"/>
                </a:solidFill>
                <a:latin typeface="Optima" charset="0"/>
              </a:rPr>
              <a:t>A</a:t>
            </a:r>
          </a:p>
        </p:txBody>
      </p:sp>
      <p:sp>
        <p:nvSpPr>
          <p:cNvPr id="55305" name="TextBox 15"/>
          <p:cNvSpPr txBox="1">
            <a:spLocks noChangeArrowheads="1"/>
          </p:cNvSpPr>
          <p:nvPr/>
        </p:nvSpPr>
        <p:spPr bwMode="auto">
          <a:xfrm>
            <a:off x="4284663" y="2006600"/>
            <a:ext cx="274637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>
                <a:solidFill>
                  <a:srgbClr val="008000"/>
                </a:solidFill>
                <a:latin typeface="Optima" charset="0"/>
              </a:rPr>
              <a:t>A</a:t>
            </a:r>
          </a:p>
        </p:txBody>
      </p:sp>
      <p:sp>
        <p:nvSpPr>
          <p:cNvPr id="55306" name="TextBox 16"/>
          <p:cNvSpPr txBox="1">
            <a:spLocks noChangeArrowheads="1"/>
          </p:cNvSpPr>
          <p:nvPr/>
        </p:nvSpPr>
        <p:spPr bwMode="auto">
          <a:xfrm>
            <a:off x="4292600" y="3106738"/>
            <a:ext cx="2746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>
                <a:solidFill>
                  <a:srgbClr val="008000"/>
                </a:solidFill>
                <a:latin typeface="Optima" charset="0"/>
              </a:rPr>
              <a:t>A</a:t>
            </a:r>
          </a:p>
        </p:txBody>
      </p:sp>
      <p:sp>
        <p:nvSpPr>
          <p:cNvPr id="55307" name="TextBox 17"/>
          <p:cNvSpPr txBox="1">
            <a:spLocks noChangeArrowheads="1"/>
          </p:cNvSpPr>
          <p:nvPr/>
        </p:nvSpPr>
        <p:spPr bwMode="auto">
          <a:xfrm>
            <a:off x="4292600" y="3238500"/>
            <a:ext cx="27463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>
                <a:solidFill>
                  <a:srgbClr val="008000"/>
                </a:solidFill>
                <a:latin typeface="Optima" charset="0"/>
              </a:rPr>
              <a:t>A</a:t>
            </a:r>
          </a:p>
        </p:txBody>
      </p:sp>
      <p:sp>
        <p:nvSpPr>
          <p:cNvPr id="55308" name="TextBox 18"/>
          <p:cNvSpPr txBox="1">
            <a:spLocks noChangeArrowheads="1"/>
          </p:cNvSpPr>
          <p:nvPr/>
        </p:nvSpPr>
        <p:spPr bwMode="auto">
          <a:xfrm>
            <a:off x="4292600" y="3348038"/>
            <a:ext cx="2746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>
                <a:solidFill>
                  <a:srgbClr val="008000"/>
                </a:solidFill>
                <a:latin typeface="Optima" charset="0"/>
              </a:rPr>
              <a:t>A</a:t>
            </a:r>
          </a:p>
        </p:txBody>
      </p:sp>
      <p:sp>
        <p:nvSpPr>
          <p:cNvPr id="55309" name="TextBox 19"/>
          <p:cNvSpPr txBox="1">
            <a:spLocks noChangeArrowheads="1"/>
          </p:cNvSpPr>
          <p:nvPr/>
        </p:nvSpPr>
        <p:spPr bwMode="auto">
          <a:xfrm>
            <a:off x="4292600" y="3576638"/>
            <a:ext cx="2746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>
                <a:solidFill>
                  <a:srgbClr val="008000"/>
                </a:solidFill>
                <a:latin typeface="Optima" charset="0"/>
              </a:rPr>
              <a:t>A</a:t>
            </a:r>
          </a:p>
        </p:txBody>
      </p:sp>
      <p:sp>
        <p:nvSpPr>
          <p:cNvPr id="55310" name="TextBox 20"/>
          <p:cNvSpPr txBox="1">
            <a:spLocks noChangeArrowheads="1"/>
          </p:cNvSpPr>
          <p:nvPr/>
        </p:nvSpPr>
        <p:spPr bwMode="auto">
          <a:xfrm>
            <a:off x="4279900" y="4021138"/>
            <a:ext cx="2746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>
                <a:solidFill>
                  <a:srgbClr val="008000"/>
                </a:solidFill>
                <a:latin typeface="Optima" charset="0"/>
              </a:rPr>
              <a:t>A</a:t>
            </a:r>
          </a:p>
        </p:txBody>
      </p:sp>
      <p:sp>
        <p:nvSpPr>
          <p:cNvPr id="55311" name="TextBox 21"/>
          <p:cNvSpPr txBox="1">
            <a:spLocks noChangeArrowheads="1"/>
          </p:cNvSpPr>
          <p:nvPr/>
        </p:nvSpPr>
        <p:spPr bwMode="auto">
          <a:xfrm>
            <a:off x="4279900" y="4122738"/>
            <a:ext cx="2746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>
                <a:solidFill>
                  <a:srgbClr val="008000"/>
                </a:solidFill>
                <a:latin typeface="Optima" charset="0"/>
              </a:rPr>
              <a:t>A</a:t>
            </a:r>
          </a:p>
        </p:txBody>
      </p:sp>
      <p:sp>
        <p:nvSpPr>
          <p:cNvPr id="55312" name="TextBox 23"/>
          <p:cNvSpPr txBox="1">
            <a:spLocks noChangeArrowheads="1"/>
          </p:cNvSpPr>
          <p:nvPr/>
        </p:nvSpPr>
        <p:spPr bwMode="auto">
          <a:xfrm>
            <a:off x="4279900" y="4821238"/>
            <a:ext cx="2746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>
                <a:solidFill>
                  <a:srgbClr val="008000"/>
                </a:solidFill>
                <a:latin typeface="Optima" charset="0"/>
              </a:rPr>
              <a:t>A</a:t>
            </a:r>
          </a:p>
        </p:txBody>
      </p:sp>
      <p:sp>
        <p:nvSpPr>
          <p:cNvPr id="55313" name="TextBox 24"/>
          <p:cNvSpPr txBox="1">
            <a:spLocks noChangeArrowheads="1"/>
          </p:cNvSpPr>
          <p:nvPr/>
        </p:nvSpPr>
        <p:spPr bwMode="auto">
          <a:xfrm>
            <a:off x="4279900" y="5270500"/>
            <a:ext cx="274638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>
                <a:solidFill>
                  <a:srgbClr val="008000"/>
                </a:solidFill>
                <a:latin typeface="Optima" charset="0"/>
              </a:rPr>
              <a:t>A</a:t>
            </a:r>
          </a:p>
        </p:txBody>
      </p:sp>
      <p:sp>
        <p:nvSpPr>
          <p:cNvPr id="55314" name="TextBox 25"/>
          <p:cNvSpPr txBox="1">
            <a:spLocks noChangeArrowheads="1"/>
          </p:cNvSpPr>
          <p:nvPr/>
        </p:nvSpPr>
        <p:spPr bwMode="auto">
          <a:xfrm>
            <a:off x="4292600" y="6040438"/>
            <a:ext cx="2746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>
                <a:solidFill>
                  <a:srgbClr val="008000"/>
                </a:solidFill>
                <a:latin typeface="Optima" charset="0"/>
              </a:rPr>
              <a:t>A</a:t>
            </a:r>
          </a:p>
        </p:txBody>
      </p:sp>
      <p:sp>
        <p:nvSpPr>
          <p:cNvPr id="55315" name="TextBox 26"/>
          <p:cNvSpPr txBox="1">
            <a:spLocks noChangeArrowheads="1"/>
          </p:cNvSpPr>
          <p:nvPr/>
        </p:nvSpPr>
        <p:spPr bwMode="auto">
          <a:xfrm>
            <a:off x="4279900" y="6611938"/>
            <a:ext cx="274638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>
                <a:solidFill>
                  <a:srgbClr val="008000"/>
                </a:solidFill>
                <a:latin typeface="Optima" charset="0"/>
              </a:rPr>
              <a:t>A</a:t>
            </a:r>
          </a:p>
        </p:txBody>
      </p:sp>
      <p:sp>
        <p:nvSpPr>
          <p:cNvPr id="55316" name="TextBox 9"/>
          <p:cNvSpPr txBox="1">
            <a:spLocks noChangeArrowheads="1"/>
          </p:cNvSpPr>
          <p:nvPr/>
        </p:nvSpPr>
        <p:spPr bwMode="auto">
          <a:xfrm>
            <a:off x="381000" y="5334000"/>
            <a:ext cx="13716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595959"/>
                </a:solidFill>
                <a:latin typeface="Optima" charset="0"/>
              </a:rPr>
              <a:t>Reads from non-mutants</a:t>
            </a:r>
          </a:p>
        </p:txBody>
      </p:sp>
    </p:spTree>
    <p:extLst>
      <p:ext uri="{BB962C8B-B14F-4D97-AF65-F5344CB8AC3E}">
        <p14:creationId xmlns:p14="http://schemas.microsoft.com/office/powerpoint/2010/main" val="1386070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Title 1"/>
          <p:cNvSpPr>
            <a:spLocks noGrp="1"/>
          </p:cNvSpPr>
          <p:nvPr>
            <p:ph type="title"/>
          </p:nvPr>
        </p:nvSpPr>
        <p:spPr>
          <a:xfrm>
            <a:off x="114300" y="130175"/>
            <a:ext cx="8951913" cy="60166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800" dirty="0">
                <a:latin typeface="+mn-lt"/>
                <a:ea typeface="ＭＳ Ｐゴシック" charset="0"/>
                <a:cs typeface="ＭＳ Ｐゴシック" charset="0"/>
              </a:rPr>
              <a:t>Example of a SNP </a:t>
            </a:r>
            <a:r>
              <a:rPr lang="en-US" sz="2800" dirty="0" smtClean="0">
                <a:solidFill>
                  <a:srgbClr val="FF0000"/>
                </a:solidFill>
                <a:latin typeface="+mn-lt"/>
                <a:ea typeface="ＭＳ Ｐゴシック" charset="0"/>
                <a:cs typeface="ＭＳ Ｐゴシック" charset="0"/>
              </a:rPr>
              <a:t>Completely LINKED</a:t>
            </a:r>
            <a:r>
              <a:rPr lang="en-US" sz="2800" dirty="0" smtClean="0"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sz="2800" dirty="0">
                <a:latin typeface="+mn-lt"/>
                <a:ea typeface="ＭＳ Ｐゴシック" charset="0"/>
                <a:cs typeface="ＭＳ Ｐゴシック" charset="0"/>
              </a:rPr>
              <a:t>to a mutant gene</a:t>
            </a:r>
          </a:p>
        </p:txBody>
      </p:sp>
      <p:sp>
        <p:nvSpPr>
          <p:cNvPr id="56322" name="TextBox 10"/>
          <p:cNvSpPr txBox="1">
            <a:spLocks noChangeArrowheads="1"/>
          </p:cNvSpPr>
          <p:nvPr/>
        </p:nvSpPr>
        <p:spPr bwMode="auto">
          <a:xfrm>
            <a:off x="381000" y="1397000"/>
            <a:ext cx="13065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7F7F7F"/>
                </a:solidFill>
                <a:latin typeface="Optima" charset="0"/>
              </a:rPr>
              <a:t>Reference</a:t>
            </a:r>
          </a:p>
        </p:txBody>
      </p:sp>
      <p:sp>
        <p:nvSpPr>
          <p:cNvPr id="56323" name="TextBox 9"/>
          <p:cNvSpPr txBox="1">
            <a:spLocks noChangeArrowheads="1"/>
          </p:cNvSpPr>
          <p:nvPr/>
        </p:nvSpPr>
        <p:spPr bwMode="auto">
          <a:xfrm>
            <a:off x="6019800" y="2747963"/>
            <a:ext cx="11287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latin typeface="Optima" charset="0"/>
              </a:rPr>
              <a:t>T:A =0:9</a:t>
            </a:r>
          </a:p>
        </p:txBody>
      </p:sp>
      <p:sp>
        <p:nvSpPr>
          <p:cNvPr id="56324" name="TextBox 10"/>
          <p:cNvSpPr txBox="1">
            <a:spLocks noChangeArrowheads="1"/>
          </p:cNvSpPr>
          <p:nvPr/>
        </p:nvSpPr>
        <p:spPr bwMode="auto">
          <a:xfrm>
            <a:off x="6019800" y="4624388"/>
            <a:ext cx="12001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latin typeface="Optima" charset="0"/>
              </a:rPr>
              <a:t>T:A = 5:2</a:t>
            </a:r>
          </a:p>
        </p:txBody>
      </p:sp>
      <p:sp>
        <p:nvSpPr>
          <p:cNvPr id="56325" name="Slide Number Placeholder 1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193C7E2-CD9C-6642-9F8C-2A34667E9C52}" type="slidenum">
              <a:rPr lang="en-US" sz="1200">
                <a:solidFill>
                  <a:srgbClr val="898989"/>
                </a:solidFill>
                <a:latin typeface="Optima" charset="0"/>
              </a:rPr>
              <a:pPr eaLnBrk="1" hangingPunct="1"/>
              <a:t>54</a:t>
            </a:fld>
            <a:endParaRPr lang="en-US" sz="1200">
              <a:solidFill>
                <a:srgbClr val="898989"/>
              </a:solidFill>
              <a:latin typeface="Optima" charset="0"/>
            </a:endParaRPr>
          </a:p>
        </p:txBody>
      </p:sp>
      <p:pic>
        <p:nvPicPr>
          <p:cNvPr id="56326" name="Picture 12" descr="Picture 6 00-55-2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950" y="925513"/>
            <a:ext cx="4191000" cy="101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7" name="Picture 13" descr="Picture 8 00-55-2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7050" y="3884613"/>
            <a:ext cx="4152900" cy="1957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6328" name="Picture 14" descr="Picture 7 00-55-22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50" y="1916113"/>
            <a:ext cx="4191000" cy="2090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9" name="TextBox 9"/>
          <p:cNvSpPr txBox="1">
            <a:spLocks noChangeArrowheads="1"/>
          </p:cNvSpPr>
          <p:nvPr/>
        </p:nvSpPr>
        <p:spPr bwMode="auto">
          <a:xfrm>
            <a:off x="228600" y="2593975"/>
            <a:ext cx="1676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7F7F7F"/>
                </a:solidFill>
                <a:latin typeface="Optima" charset="0"/>
              </a:rPr>
              <a:t>Reads from </a:t>
            </a:r>
            <a:r>
              <a:rPr lang="en-US" sz="2000" b="1">
                <a:solidFill>
                  <a:srgbClr val="008000"/>
                </a:solidFill>
                <a:latin typeface="Optima" charset="0"/>
              </a:rPr>
              <a:t>Mutants</a:t>
            </a:r>
          </a:p>
        </p:txBody>
      </p:sp>
      <p:sp>
        <p:nvSpPr>
          <p:cNvPr id="56330" name="TextBox 9"/>
          <p:cNvSpPr txBox="1">
            <a:spLocks noChangeArrowheads="1"/>
          </p:cNvSpPr>
          <p:nvPr/>
        </p:nvSpPr>
        <p:spPr bwMode="auto">
          <a:xfrm>
            <a:off x="228600" y="4470400"/>
            <a:ext cx="1676400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solidFill>
                  <a:srgbClr val="7F7F7F"/>
                </a:solidFill>
                <a:latin typeface="Optima" charset="0"/>
              </a:rPr>
              <a:t>Reads from </a:t>
            </a:r>
            <a:r>
              <a:rPr lang="en-US" sz="2000" b="1">
                <a:solidFill>
                  <a:srgbClr val="FF0000"/>
                </a:solidFill>
                <a:latin typeface="Optima" charset="0"/>
              </a:rPr>
              <a:t>non-mutants</a:t>
            </a:r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6096000" y="914400"/>
            <a:ext cx="2971800" cy="939800"/>
            <a:chOff x="6096000" y="1346200"/>
            <a:chExt cx="2971800" cy="939800"/>
          </a:xfrm>
        </p:grpSpPr>
        <p:grpSp>
          <p:nvGrpSpPr>
            <p:cNvPr id="56334" name="Group 1"/>
            <p:cNvGrpSpPr>
              <a:grpSpLocks/>
            </p:cNvGrpSpPr>
            <p:nvPr/>
          </p:nvGrpSpPr>
          <p:grpSpPr bwMode="auto">
            <a:xfrm>
              <a:off x="6858000" y="1346200"/>
              <a:ext cx="2209800" cy="939800"/>
              <a:chOff x="6705600" y="1346200"/>
              <a:chExt cx="2209800" cy="939800"/>
            </a:xfrm>
          </p:grpSpPr>
          <p:sp>
            <p:nvSpPr>
              <p:cNvPr id="13" name="Right Triangle 12"/>
              <p:cNvSpPr/>
              <p:nvPr/>
            </p:nvSpPr>
            <p:spPr bwMode="auto">
              <a:xfrm flipV="1">
                <a:off x="7696199" y="1600199"/>
                <a:ext cx="1218407" cy="152398"/>
              </a:xfrm>
              <a:prstGeom prst="rtTriangle">
                <a:avLst/>
              </a:prstGeom>
              <a:solidFill>
                <a:srgbClr val="7F7F7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sm" len="med"/>
              </a:ln>
              <a:effectLst/>
              <a:scene3d>
                <a:camera prst="orthographicFront">
                  <a:rot lat="0" lon="0" rev="10800000"/>
                </a:camera>
                <a:lightRig rig="threePt" dir="t"/>
              </a:scene3d>
            </p:spPr>
            <p:txBody>
              <a:bodyPr wrap="none" anchor="ctr"/>
              <a:lstStyle/>
              <a:p>
                <a:pPr>
                  <a:defRPr/>
                </a:pPr>
                <a:endParaRPr lang="en-US" sz="1800" dirty="0">
                  <a:latin typeface="Optima"/>
                  <a:ea typeface="宋体" charset="-122"/>
                  <a:cs typeface="宋体" charset="-122"/>
                </a:endParaRPr>
              </a:p>
            </p:txBody>
          </p:sp>
          <p:grpSp>
            <p:nvGrpSpPr>
              <p:cNvPr id="56338" name="Group 5"/>
              <p:cNvGrpSpPr>
                <a:grpSpLocks/>
              </p:cNvGrpSpPr>
              <p:nvPr/>
            </p:nvGrpSpPr>
            <p:grpSpPr bwMode="auto">
              <a:xfrm>
                <a:off x="7696200" y="1981200"/>
                <a:ext cx="1219200" cy="304800"/>
                <a:chOff x="6400800" y="5410200"/>
                <a:chExt cx="1219200" cy="304800"/>
              </a:xfrm>
            </p:grpSpPr>
            <p:sp>
              <p:nvSpPr>
                <p:cNvPr id="56344" name="Parallelogram 6"/>
                <p:cNvSpPr>
                  <a:spLocks noChangeArrowheads="1"/>
                </p:cNvSpPr>
                <p:nvPr/>
              </p:nvSpPr>
              <p:spPr bwMode="auto">
                <a:xfrm>
                  <a:off x="6400800" y="5410200"/>
                  <a:ext cx="1219200" cy="304800"/>
                </a:xfrm>
                <a:prstGeom prst="parallelogram">
                  <a:avLst>
                    <a:gd name="adj" fmla="val 0"/>
                  </a:avLst>
                </a:prstGeom>
                <a:solidFill>
                  <a:srgbClr val="7F7F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 type="none" w="sm" len="med"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800">
                    <a:latin typeface="Optima" charset="0"/>
                  </a:endParaRPr>
                </a:p>
              </p:txBody>
            </p:sp>
            <p:sp>
              <p:nvSpPr>
                <p:cNvPr id="56345" name="Right Triangle 15"/>
                <p:cNvSpPr>
                  <a:spLocks noChangeArrowheads="1"/>
                </p:cNvSpPr>
                <p:nvPr/>
              </p:nvSpPr>
              <p:spPr bwMode="auto">
                <a:xfrm flipH="1" flipV="1">
                  <a:off x="6400800" y="5410200"/>
                  <a:ext cx="1219200" cy="152400"/>
                </a:xfrm>
                <a:prstGeom prst="rtTriangl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 type="none" w="sm" len="med"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800">
                    <a:latin typeface="Optima" charset="0"/>
                    <a:ea typeface="宋体" charset="0"/>
                    <a:cs typeface="宋体" charset="0"/>
                  </a:endParaRPr>
                </a:p>
              </p:txBody>
            </p:sp>
          </p:grpSp>
          <p:sp>
            <p:nvSpPr>
              <p:cNvPr id="17" name="Right Triangle 16"/>
              <p:cNvSpPr/>
              <p:nvPr/>
            </p:nvSpPr>
            <p:spPr bwMode="auto">
              <a:xfrm flipV="1">
                <a:off x="6713389" y="1600199"/>
                <a:ext cx="989956" cy="152398"/>
              </a:xfrm>
              <a:prstGeom prst="rtTriangle">
                <a:avLst/>
              </a:prstGeom>
              <a:solidFill>
                <a:srgbClr val="7F7F7F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sm" len="med"/>
              </a:ln>
              <a:effectLst/>
              <a:scene3d>
                <a:camera prst="orthographicFront">
                  <a:rot lat="0" lon="10800000" rev="10800000"/>
                </a:camera>
                <a:lightRig rig="threePt" dir="t"/>
              </a:scene3d>
            </p:spPr>
            <p:txBody>
              <a:bodyPr wrap="none" anchor="ctr"/>
              <a:lstStyle/>
              <a:p>
                <a:pPr>
                  <a:defRPr/>
                </a:pPr>
                <a:endParaRPr lang="en-US" sz="1800" dirty="0">
                  <a:latin typeface="Optima"/>
                  <a:ea typeface="宋体" charset="-122"/>
                  <a:cs typeface="宋体" charset="-122"/>
                </a:endParaRPr>
              </a:p>
            </p:txBody>
          </p:sp>
          <p:grpSp>
            <p:nvGrpSpPr>
              <p:cNvPr id="56340" name="Group 9"/>
              <p:cNvGrpSpPr>
                <a:grpSpLocks/>
              </p:cNvGrpSpPr>
              <p:nvPr/>
            </p:nvGrpSpPr>
            <p:grpSpPr bwMode="auto">
              <a:xfrm flipH="1">
                <a:off x="6705600" y="1981200"/>
                <a:ext cx="990600" cy="304800"/>
                <a:chOff x="6400800" y="5410200"/>
                <a:chExt cx="1219200" cy="304800"/>
              </a:xfrm>
            </p:grpSpPr>
            <p:sp>
              <p:nvSpPr>
                <p:cNvPr id="56342" name="Parallelogram 10"/>
                <p:cNvSpPr>
                  <a:spLocks noChangeArrowheads="1"/>
                </p:cNvSpPr>
                <p:nvPr/>
              </p:nvSpPr>
              <p:spPr bwMode="auto">
                <a:xfrm>
                  <a:off x="6400800" y="5410200"/>
                  <a:ext cx="1219200" cy="304800"/>
                </a:xfrm>
                <a:prstGeom prst="parallelogram">
                  <a:avLst>
                    <a:gd name="adj" fmla="val 0"/>
                  </a:avLst>
                </a:prstGeom>
                <a:solidFill>
                  <a:srgbClr val="7F7F7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 type="none" w="sm" len="med"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800">
                    <a:latin typeface="Optima" charset="0"/>
                  </a:endParaRPr>
                </a:p>
              </p:txBody>
            </p:sp>
            <p:sp>
              <p:nvSpPr>
                <p:cNvPr id="56343" name="Right Triangle 19"/>
                <p:cNvSpPr>
                  <a:spLocks noChangeArrowheads="1"/>
                </p:cNvSpPr>
                <p:nvPr/>
              </p:nvSpPr>
              <p:spPr bwMode="auto">
                <a:xfrm flipH="1" flipV="1">
                  <a:off x="6400800" y="5410200"/>
                  <a:ext cx="1219200" cy="152400"/>
                </a:xfrm>
                <a:prstGeom prst="rtTriangle">
                  <a:avLst/>
                </a:prstGeom>
                <a:solidFill>
                  <a:schemeClr val="bg1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 type="none" w="sm" len="med"/>
                    </a14:hiddenLine>
                  </a:ext>
                </a:extLst>
              </p:spPr>
              <p:txBody>
                <a:bodyPr wrap="none" anchor="ctr"/>
                <a:lstStyle/>
                <a:p>
                  <a:endParaRPr lang="en-US" sz="1800">
                    <a:latin typeface="Optima" charset="0"/>
                    <a:ea typeface="宋体" charset="0"/>
                    <a:cs typeface="宋体" charset="0"/>
                  </a:endParaRPr>
                </a:p>
              </p:txBody>
            </p:sp>
          </p:grpSp>
          <p:sp>
            <p:nvSpPr>
              <p:cNvPr id="56341" name="Isosceles Triangle 19"/>
              <p:cNvSpPr>
                <a:spLocks noChangeArrowheads="1"/>
              </p:cNvSpPr>
              <p:nvPr/>
            </p:nvSpPr>
            <p:spPr bwMode="auto">
              <a:xfrm flipV="1">
                <a:off x="7594600" y="1346200"/>
                <a:ext cx="228600" cy="228600"/>
              </a:xfrm>
              <a:prstGeom prst="triangle">
                <a:avLst>
                  <a:gd name="adj" fmla="val 50000"/>
                </a:avLst>
              </a:prstGeom>
              <a:solidFill>
                <a:srgbClr val="FF0000"/>
              </a:solidFill>
              <a:ln w="9525">
                <a:solidFill>
                  <a:schemeClr val="tx1"/>
                </a:solidFill>
                <a:round/>
                <a:headEnd/>
                <a:tailEnd type="none" w="sm" len="med"/>
              </a:ln>
            </p:spPr>
            <p:txBody>
              <a:bodyPr wrap="none" anchor="ctr"/>
              <a:lstStyle/>
              <a:p>
                <a:endParaRPr lang="en-US" sz="1800">
                  <a:latin typeface="Optima" charset="0"/>
                </a:endParaRPr>
              </a:p>
            </p:txBody>
          </p:sp>
        </p:grpSp>
        <p:sp>
          <p:nvSpPr>
            <p:cNvPr id="56335" name="TextBox 2"/>
            <p:cNvSpPr txBox="1">
              <a:spLocks noChangeArrowheads="1"/>
            </p:cNvSpPr>
            <p:nvPr/>
          </p:nvSpPr>
          <p:spPr bwMode="auto">
            <a:xfrm>
              <a:off x="6096000" y="1447800"/>
              <a:ext cx="774521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sz="1200" b="1">
                  <a:solidFill>
                    <a:srgbClr val="008000"/>
                  </a:solidFill>
                </a:rPr>
                <a:t>Mutants</a:t>
              </a:r>
            </a:p>
          </p:txBody>
        </p:sp>
        <p:sp>
          <p:nvSpPr>
            <p:cNvPr id="56336" name="TextBox 22"/>
            <p:cNvSpPr txBox="1">
              <a:spLocks noChangeArrowheads="1"/>
            </p:cNvSpPr>
            <p:nvPr/>
          </p:nvSpPr>
          <p:spPr bwMode="auto">
            <a:xfrm>
              <a:off x="6105457" y="1887379"/>
              <a:ext cx="1133543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80000"/>
                </a:lnSpc>
              </a:pPr>
              <a:r>
                <a:rPr lang="en-US" sz="1200" b="1">
                  <a:solidFill>
                    <a:srgbClr val="FF0000"/>
                  </a:solidFill>
                </a:rPr>
                <a:t>Non-mutants</a:t>
              </a:r>
            </a:p>
          </p:txBody>
        </p:sp>
      </p:grpSp>
      <p:cxnSp>
        <p:nvCxnSpPr>
          <p:cNvPr id="25" name="Straight Connector 24"/>
          <p:cNvCxnSpPr/>
          <p:nvPr/>
        </p:nvCxnSpPr>
        <p:spPr>
          <a:xfrm>
            <a:off x="279400" y="4000500"/>
            <a:ext cx="8572500" cy="6350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303213" y="5789613"/>
            <a:ext cx="8650287" cy="83026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dirty="0">
                <a:latin typeface="+mn-lt"/>
                <a:cs typeface="Optima" charset="0"/>
              </a:rPr>
              <a:t>A Bayesian approach was developed to calculate </a:t>
            </a:r>
            <a:r>
              <a:rPr lang="en-US" dirty="0">
                <a:solidFill>
                  <a:srgbClr val="FF0000"/>
                </a:solidFill>
                <a:latin typeface="+mn-lt"/>
                <a:cs typeface="Optima" charset="0"/>
              </a:rPr>
              <a:t>the probability of complete linkage </a:t>
            </a:r>
            <a:r>
              <a:rPr lang="en-US" dirty="0">
                <a:latin typeface="+mn-lt"/>
                <a:cs typeface="Optima" charset="0"/>
              </a:rPr>
              <a:t>between the SNP site and the mutant gene.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24281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5" name="Picture 5" descr="gl3_RNA-seq_BSA.allch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0100" y="0"/>
            <a:ext cx="51435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9634" name="TextBox 8"/>
          <p:cNvSpPr txBox="1">
            <a:spLocks noChangeArrowheads="1"/>
          </p:cNvSpPr>
          <p:nvPr/>
        </p:nvSpPr>
        <p:spPr bwMode="auto">
          <a:xfrm>
            <a:off x="228600" y="3273425"/>
            <a:ext cx="30480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defRPr/>
            </a:pPr>
            <a:r>
              <a:rPr lang="en-US" dirty="0" smtClean="0">
                <a:latin typeface="+mn-lt"/>
              </a:rPr>
              <a:t>* Probability </a:t>
            </a:r>
            <a:r>
              <a:rPr lang="en-US" dirty="0">
                <a:latin typeface="+mn-lt"/>
              </a:rPr>
              <a:t>of </a:t>
            </a:r>
            <a:r>
              <a:rPr lang="en-US" dirty="0">
                <a:solidFill>
                  <a:srgbClr val="FF0000"/>
                </a:solidFill>
                <a:latin typeface="+mn-lt"/>
              </a:rPr>
              <a:t>complete linkage </a:t>
            </a:r>
            <a:r>
              <a:rPr lang="en-US" dirty="0">
                <a:latin typeface="+mn-lt"/>
              </a:rPr>
              <a:t>between the SNP and the </a:t>
            </a:r>
            <a:r>
              <a:rPr lang="en-US" i="1" dirty="0">
                <a:latin typeface="+mn-lt"/>
              </a:rPr>
              <a:t>gl3</a:t>
            </a:r>
            <a:r>
              <a:rPr lang="en-US" dirty="0">
                <a:latin typeface="+mn-lt"/>
              </a:rPr>
              <a:t> gene</a:t>
            </a:r>
          </a:p>
        </p:txBody>
      </p:sp>
      <p:sp>
        <p:nvSpPr>
          <p:cNvPr id="57347" name="TextBox 4"/>
          <p:cNvSpPr txBox="1">
            <a:spLocks noChangeArrowheads="1"/>
          </p:cNvSpPr>
          <p:nvPr/>
        </p:nvSpPr>
        <p:spPr bwMode="auto">
          <a:xfrm>
            <a:off x="6918325" y="639763"/>
            <a:ext cx="20351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latin typeface="Optima" charset="0"/>
              </a:rPr>
              <a:t>each dot: a SNP</a:t>
            </a:r>
          </a:p>
        </p:txBody>
      </p:sp>
      <p:sp>
        <p:nvSpPr>
          <p:cNvPr id="5734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3C386AB-D5BC-CE4A-898C-74FC7332EF7F}" type="slidenum">
              <a:rPr lang="en-US" sz="1200">
                <a:solidFill>
                  <a:srgbClr val="898989"/>
                </a:solidFill>
                <a:latin typeface="Optima" charset="0"/>
              </a:rPr>
              <a:pPr eaLnBrk="1" hangingPunct="1"/>
              <a:t>55</a:t>
            </a:fld>
            <a:endParaRPr lang="en-US" sz="1200">
              <a:solidFill>
                <a:srgbClr val="898989"/>
              </a:solidFill>
              <a:latin typeface="Optima" charset="0"/>
            </a:endParaRPr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4648200" y="2819400"/>
            <a:ext cx="3810000" cy="2895600"/>
            <a:chOff x="1219200" y="1295401"/>
            <a:chExt cx="5787912" cy="4343400"/>
          </a:xfrm>
        </p:grpSpPr>
        <p:pic>
          <p:nvPicPr>
            <p:cNvPr id="57353" name="Picture 4" descr="gl3_2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19200" y="1295401"/>
              <a:ext cx="5787912" cy="4343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354" name="Oval 6"/>
            <p:cNvSpPr>
              <a:spLocks noChangeArrowheads="1"/>
            </p:cNvSpPr>
            <p:nvPr/>
          </p:nvSpPr>
          <p:spPr bwMode="auto">
            <a:xfrm>
              <a:off x="3378200" y="4114800"/>
              <a:ext cx="241300" cy="215900"/>
            </a:xfrm>
            <a:prstGeom prst="ellipse">
              <a:avLst/>
            </a:prstGeom>
            <a:solidFill>
              <a:srgbClr val="0000FF">
                <a:alpha val="49019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round/>
                  <a:headEnd/>
                  <a:tailEnd type="none" w="sm" len="med"/>
                </a14:hiddenLine>
              </a:ext>
            </a:extLst>
          </p:spPr>
          <p:txBody>
            <a:bodyPr wrap="none" anchor="ctr"/>
            <a:lstStyle/>
            <a:p>
              <a:endParaRPr lang="en-US" sz="1800"/>
            </a:p>
          </p:txBody>
        </p:sp>
      </p:grpSp>
      <p:sp>
        <p:nvSpPr>
          <p:cNvPr id="57350" name="TextBox 13"/>
          <p:cNvSpPr txBox="1">
            <a:spLocks noChangeArrowheads="1"/>
          </p:cNvSpPr>
          <p:nvPr/>
        </p:nvSpPr>
        <p:spPr bwMode="auto">
          <a:xfrm>
            <a:off x="5486400" y="2166938"/>
            <a:ext cx="79533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FF0000"/>
                </a:solidFill>
                <a:latin typeface="Optima" charset="0"/>
                <a:cs typeface="Optima" charset="0"/>
              </a:rPr>
              <a:t>chr4</a:t>
            </a:r>
          </a:p>
        </p:txBody>
      </p:sp>
      <p:sp>
        <p:nvSpPr>
          <p:cNvPr id="69639" name="Title 14"/>
          <p:cNvSpPr>
            <a:spLocks noGrp="1"/>
          </p:cNvSpPr>
          <p:nvPr>
            <p:ph type="title"/>
          </p:nvPr>
        </p:nvSpPr>
        <p:spPr>
          <a:xfrm>
            <a:off x="274638" y="538163"/>
            <a:ext cx="2835275" cy="79216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en-US" sz="3200" dirty="0">
                <a:latin typeface="+mn-lt"/>
                <a:ea typeface="ＭＳ Ｐゴシック" charset="0"/>
                <a:cs typeface="Optima" charset="0"/>
              </a:rPr>
              <a:t>BSR-</a:t>
            </a:r>
            <a:r>
              <a:rPr lang="en-US" sz="3200" dirty="0" err="1">
                <a:latin typeface="+mn-lt"/>
                <a:ea typeface="ＭＳ Ｐゴシック" charset="0"/>
                <a:cs typeface="Optima" charset="0"/>
              </a:rPr>
              <a:t>Seq</a:t>
            </a:r>
            <a:r>
              <a:rPr lang="en-US" sz="3200" dirty="0">
                <a:latin typeface="+mn-lt"/>
                <a:ea typeface="ＭＳ Ｐゴシック" charset="0"/>
                <a:cs typeface="Optima" charset="0"/>
              </a:rPr>
              <a:t> mapping result</a:t>
            </a:r>
          </a:p>
        </p:txBody>
      </p:sp>
      <p:sp>
        <p:nvSpPr>
          <p:cNvPr id="57352" name="TextBox 2"/>
          <p:cNvSpPr txBox="1">
            <a:spLocks noChangeArrowheads="1"/>
          </p:cNvSpPr>
          <p:nvPr/>
        </p:nvSpPr>
        <p:spPr bwMode="auto">
          <a:xfrm>
            <a:off x="3343275" y="2620963"/>
            <a:ext cx="3032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36154518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Number Placeholder 8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81750"/>
            <a:ext cx="2133600" cy="476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532943D-CF72-3149-A96A-76FBFD120729}" type="slidenum">
              <a:rPr lang="en-US" sz="1200">
                <a:solidFill>
                  <a:srgbClr val="898989"/>
                </a:solidFill>
                <a:latin typeface="Optima" charset="0"/>
              </a:rPr>
              <a:pPr eaLnBrk="1" hangingPunct="1"/>
              <a:t>56</a:t>
            </a:fld>
            <a:endParaRPr lang="en-US" sz="1200">
              <a:solidFill>
                <a:srgbClr val="898989"/>
              </a:solidFill>
              <a:latin typeface="Optima" charset="0"/>
            </a:endParaRPr>
          </a:p>
        </p:txBody>
      </p:sp>
      <p:sp>
        <p:nvSpPr>
          <p:cNvPr id="71682" name="Title 12"/>
          <p:cNvSpPr>
            <a:spLocks noGrp="1"/>
          </p:cNvSpPr>
          <p:nvPr>
            <p:ph type="title"/>
          </p:nvPr>
        </p:nvSpPr>
        <p:spPr>
          <a:xfrm>
            <a:off x="457200" y="147638"/>
            <a:ext cx="8229600" cy="7239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200" i="1" dirty="0">
                <a:latin typeface="+mn-lt"/>
                <a:ea typeface="ＭＳ Ｐゴシック" charset="0"/>
                <a:cs typeface="Optima" charset="0"/>
              </a:rPr>
              <a:t>gl3</a:t>
            </a:r>
            <a:r>
              <a:rPr lang="en-US" sz="3200" dirty="0">
                <a:latin typeface="+mn-lt"/>
                <a:ea typeface="ＭＳ Ｐゴシック" charset="0"/>
                <a:cs typeface="Optima" charset="0"/>
              </a:rPr>
              <a:t> cloning</a:t>
            </a:r>
            <a:endParaRPr lang="en-US" sz="3200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pic>
        <p:nvPicPr>
          <p:cNvPr id="58371" name="Picture 8" descr="FIGURE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13" y="1590675"/>
            <a:ext cx="5627687" cy="491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8372" name="Picture 8" descr="Picture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13" y="871538"/>
            <a:ext cx="4219575" cy="80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324600" y="2035175"/>
            <a:ext cx="2663825" cy="8302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i="1" dirty="0">
                <a:latin typeface="+mn-lt"/>
                <a:cs typeface="Optima"/>
              </a:rPr>
              <a:t>Down-regulated</a:t>
            </a:r>
          </a:p>
          <a:p>
            <a:pPr>
              <a:defRPr/>
            </a:pPr>
            <a:r>
              <a:rPr lang="en-US" i="1" dirty="0">
                <a:latin typeface="+mn-lt"/>
                <a:cs typeface="Optima"/>
              </a:rPr>
              <a:t>Partially expressed</a:t>
            </a:r>
          </a:p>
        </p:txBody>
      </p:sp>
      <p:sp>
        <p:nvSpPr>
          <p:cNvPr id="7" name="Rectangle 13"/>
          <p:cNvSpPr>
            <a:spLocks noChangeArrowheads="1"/>
          </p:cNvSpPr>
          <p:nvPr/>
        </p:nvSpPr>
        <p:spPr bwMode="auto">
          <a:xfrm>
            <a:off x="5245100" y="4826000"/>
            <a:ext cx="35401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latin typeface="+mn-lt"/>
                <a:cs typeface="Optima" charset="0"/>
              </a:rPr>
              <a:t>GRMZM2G162434, an R2R3 type </a:t>
            </a:r>
            <a:r>
              <a:rPr lang="en-US" sz="2000" i="1" dirty="0" err="1">
                <a:latin typeface="+mn-lt"/>
                <a:cs typeface="Optima" charset="0"/>
              </a:rPr>
              <a:t>myb</a:t>
            </a:r>
            <a:r>
              <a:rPr lang="en-US" sz="2000" i="1" dirty="0">
                <a:latin typeface="+mn-lt"/>
                <a:cs typeface="Optima" charset="0"/>
              </a:rPr>
              <a:t> </a:t>
            </a:r>
            <a:r>
              <a:rPr lang="en-US" sz="2000" dirty="0">
                <a:latin typeface="+mn-lt"/>
                <a:cs typeface="Optima" charset="0"/>
              </a:rPr>
              <a:t>transcription factor </a:t>
            </a:r>
          </a:p>
        </p:txBody>
      </p:sp>
      <p:pic>
        <p:nvPicPr>
          <p:cNvPr id="58375" name="Picture 2" descr="Screenshot 2016-03-20 23.43.3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050" y="147638"/>
            <a:ext cx="102235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68009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66800"/>
          </a:xfrm>
        </p:spPr>
        <p:txBody>
          <a:bodyPr>
            <a:noAutofit/>
          </a:bodyPr>
          <a:lstStyle/>
          <a:p>
            <a:pPr eaLnBrk="1" hangingPunct="1">
              <a:defRPr/>
            </a:pPr>
            <a:r>
              <a:rPr lang="en-US" sz="3200" dirty="0">
                <a:latin typeface="+mn-lt"/>
                <a:ea typeface="ＭＳ Ｐゴシック" charset="0"/>
                <a:cs typeface="ＭＳ Ｐゴシック" charset="0"/>
              </a:rPr>
              <a:t>Differential expression analysis of </a:t>
            </a:r>
            <a:r>
              <a:rPr lang="en-US" sz="3200" i="1" dirty="0">
                <a:latin typeface="+mn-lt"/>
                <a:ea typeface="ＭＳ Ｐゴシック" charset="0"/>
                <a:cs typeface="ＭＳ Ｐゴシック" charset="0"/>
              </a:rPr>
              <a:t>gl3 </a:t>
            </a:r>
            <a:r>
              <a:rPr lang="en-US" sz="3200" dirty="0">
                <a:latin typeface="+mn-lt"/>
                <a:ea typeface="ＭＳ Ｐゴシック" charset="0"/>
                <a:cs typeface="ＭＳ Ｐゴシック" charset="0"/>
              </a:rPr>
              <a:t>using the SAME RNA-</a:t>
            </a:r>
            <a:r>
              <a:rPr lang="en-US" sz="3200" dirty="0" err="1">
                <a:latin typeface="+mn-lt"/>
                <a:ea typeface="ＭＳ Ｐゴシック" charset="0"/>
                <a:cs typeface="ＭＳ Ｐゴシック" charset="0"/>
              </a:rPr>
              <a:t>Seq</a:t>
            </a:r>
            <a:r>
              <a:rPr lang="en-US" sz="3200" dirty="0">
                <a:latin typeface="+mn-lt"/>
                <a:ea typeface="ＭＳ Ｐゴシック" charset="0"/>
                <a:cs typeface="ＭＳ Ｐゴシック" charset="0"/>
              </a:rPr>
              <a:t> data used for BSR-</a:t>
            </a:r>
            <a:r>
              <a:rPr lang="en-US" sz="3200" dirty="0" err="1">
                <a:latin typeface="+mn-lt"/>
                <a:ea typeface="ＭＳ Ｐゴシック" charset="0"/>
                <a:cs typeface="ＭＳ Ｐゴシック" charset="0"/>
              </a:rPr>
              <a:t>Seq</a:t>
            </a:r>
            <a:endParaRPr lang="en-US" sz="3200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73730" name="Rectangle 3"/>
          <p:cNvSpPr>
            <a:spLocks noChangeArrowheads="1"/>
          </p:cNvSpPr>
          <p:nvPr/>
        </p:nvSpPr>
        <p:spPr bwMode="auto">
          <a:xfrm>
            <a:off x="657225" y="6016625"/>
            <a:ext cx="72929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dirty="0">
                <a:solidFill>
                  <a:srgbClr val="008000"/>
                </a:solidFill>
                <a:latin typeface="+mn-lt"/>
              </a:rPr>
              <a:t>1,095 genes with significantly differential expression</a:t>
            </a:r>
          </a:p>
        </p:txBody>
      </p:sp>
      <p:sp>
        <p:nvSpPr>
          <p:cNvPr id="59395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822CFEA-3C83-2041-9EDE-C5981B7F2E5D}" type="slidenum">
              <a:rPr lang="en-US" sz="1200">
                <a:solidFill>
                  <a:srgbClr val="898989"/>
                </a:solidFill>
                <a:latin typeface="Optima" charset="0"/>
              </a:rPr>
              <a:pPr eaLnBrk="1" hangingPunct="1"/>
              <a:t>57</a:t>
            </a:fld>
            <a:endParaRPr lang="en-US" sz="1200">
              <a:solidFill>
                <a:srgbClr val="898989"/>
              </a:solidFill>
              <a:latin typeface="Optima" charset="0"/>
            </a:endParaRPr>
          </a:p>
        </p:txBody>
      </p:sp>
      <p:pic>
        <p:nvPicPr>
          <p:cNvPr id="59396" name="Picture 4" descr="Picture 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350" y="1968500"/>
            <a:ext cx="3700463" cy="339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397" name="TextBox 7"/>
          <p:cNvSpPr txBox="1">
            <a:spLocks noChangeArrowheads="1"/>
          </p:cNvSpPr>
          <p:nvPr/>
        </p:nvSpPr>
        <p:spPr bwMode="auto">
          <a:xfrm>
            <a:off x="1822450" y="5376863"/>
            <a:ext cx="14970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>
                <a:latin typeface="Optima" charset="0"/>
                <a:cs typeface="Optima" charset="0"/>
              </a:rPr>
              <a:t>Log2(WT/Mut)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-361950" y="3416300"/>
            <a:ext cx="1605156" cy="338554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600" dirty="0">
                <a:latin typeface="Optima"/>
                <a:ea typeface="宋体" charset="-122"/>
                <a:cs typeface="Optima"/>
              </a:rPr>
              <a:t>-log10(p-values)</a:t>
            </a:r>
          </a:p>
        </p:txBody>
      </p:sp>
      <p:pic>
        <p:nvPicPr>
          <p:cNvPr id="59399" name="Picture 7" descr="::::Desktop:Picture 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200" y="1968500"/>
            <a:ext cx="4267200" cy="328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9400" name="TextBox 1"/>
          <p:cNvSpPr txBox="1">
            <a:spLocks noChangeArrowheads="1"/>
          </p:cNvSpPr>
          <p:nvPr/>
        </p:nvSpPr>
        <p:spPr bwMode="auto">
          <a:xfrm>
            <a:off x="5880100" y="5321300"/>
            <a:ext cx="16208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Optima" charset="0"/>
                <a:cs typeface="Optima" charset="0"/>
              </a:rPr>
              <a:t>MapMan view</a:t>
            </a:r>
          </a:p>
        </p:txBody>
      </p:sp>
    </p:spTree>
    <p:extLst>
      <p:ext uri="{BB962C8B-B14F-4D97-AF65-F5344CB8AC3E}">
        <p14:creationId xmlns:p14="http://schemas.microsoft.com/office/powerpoint/2010/main" val="2597711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7" name="Picture 3" descr="Picture 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2788" y="1130300"/>
            <a:ext cx="2298700" cy="2509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18" name="Slide Number Placeholder 8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81750"/>
            <a:ext cx="2133600" cy="476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CAC6146-EB14-1340-8B79-C412E752FC73}" type="slidenum">
              <a:rPr lang="en-US" sz="1200">
                <a:solidFill>
                  <a:srgbClr val="898989"/>
                </a:solidFill>
                <a:latin typeface="Optima" charset="0"/>
              </a:rPr>
              <a:pPr eaLnBrk="1" hangingPunct="1"/>
              <a:t>58</a:t>
            </a:fld>
            <a:endParaRPr lang="en-US" sz="1200">
              <a:solidFill>
                <a:srgbClr val="898989"/>
              </a:solidFill>
              <a:latin typeface="Optima" charset="0"/>
            </a:endParaRPr>
          </a:p>
        </p:txBody>
      </p:sp>
      <p:sp>
        <p:nvSpPr>
          <p:cNvPr id="72710" name="Title 12"/>
          <p:cNvSpPr>
            <a:spLocks noGrp="1"/>
          </p:cNvSpPr>
          <p:nvPr>
            <p:ph type="title"/>
          </p:nvPr>
        </p:nvSpPr>
        <p:spPr>
          <a:xfrm>
            <a:off x="155575" y="163513"/>
            <a:ext cx="6196013" cy="723900"/>
          </a:xfrm>
        </p:spPr>
        <p:txBody>
          <a:bodyPr/>
          <a:lstStyle/>
          <a:p>
            <a:pPr>
              <a:defRPr/>
            </a:pPr>
            <a:r>
              <a:rPr lang="en-US" sz="2400" dirty="0" smtClean="0">
                <a:latin typeface="+mn-lt"/>
                <a:ea typeface="ＭＳ Ｐゴシック" charset="0"/>
                <a:cs typeface="Optima" charset="0"/>
              </a:rPr>
              <a:t>Other successful cases in maize with BSR-</a:t>
            </a:r>
            <a:r>
              <a:rPr lang="en-US" sz="2400" dirty="0" err="1" smtClean="0">
                <a:latin typeface="+mn-lt"/>
                <a:ea typeface="ＭＳ Ｐゴシック" charset="0"/>
                <a:cs typeface="Optima" charset="0"/>
              </a:rPr>
              <a:t>Seq</a:t>
            </a:r>
            <a:endParaRPr lang="en-US" sz="2400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pic>
        <p:nvPicPr>
          <p:cNvPr id="60420" name="Content Placeholder 8" descr="DSC04523.JPG"/>
          <p:cNvPicPr>
            <a:picLocks noGrp="1"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5" t="53874" r="-354" b="528"/>
          <a:stretch>
            <a:fillRect/>
          </a:stretch>
        </p:blipFill>
        <p:spPr bwMode="auto">
          <a:xfrm>
            <a:off x="5319713" y="1504950"/>
            <a:ext cx="1323975" cy="82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Box 57375"/>
          <p:cNvSpPr txBox="1">
            <a:spLocks noChangeArrowheads="1"/>
          </p:cNvSpPr>
          <p:nvPr/>
        </p:nvSpPr>
        <p:spPr bwMode="auto">
          <a:xfrm>
            <a:off x="5207000" y="6335713"/>
            <a:ext cx="2024063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36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eaLnBrk="0" hangingPunct="0">
              <a:defRPr kumimoji="1" sz="36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2pPr>
            <a:lvl3pPr marL="1143000" indent="-228600" eaLnBrk="0" hangingPunct="0">
              <a:defRPr kumimoji="1" sz="36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3pPr>
            <a:lvl4pPr marL="1600200" indent="-228600" eaLnBrk="0" hangingPunct="0">
              <a:defRPr kumimoji="1" sz="36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4pPr>
            <a:lvl5pPr marL="2057400" indent="-228600" eaLnBrk="0" hangingPunct="0">
              <a:defRPr kumimoji="1" sz="36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9pPr>
          </a:lstStyle>
          <a:p>
            <a:pPr eaLnBrk="1" hangingPunct="1">
              <a:defRPr/>
            </a:pPr>
            <a:r>
              <a:rPr lang="en-US" sz="1600" dirty="0">
                <a:latin typeface="+mn-lt"/>
              </a:rPr>
              <a:t>Physical Position (Mb)</a:t>
            </a:r>
          </a:p>
        </p:txBody>
      </p:sp>
      <p:pic>
        <p:nvPicPr>
          <p:cNvPr id="60422" name="Picture 2" descr="Screen Shot 2014-02-13 at 11.49.09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50" y="4198938"/>
            <a:ext cx="6102350" cy="2178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3" name="Picture 4" descr="Screen Shot 2014-02-13 at 11.53.16 A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475" y="3927475"/>
            <a:ext cx="2270125" cy="122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424" name="TextBox 5"/>
          <p:cNvSpPr txBox="1">
            <a:spLocks noChangeArrowheads="1"/>
          </p:cNvSpPr>
          <p:nvPr/>
        </p:nvSpPr>
        <p:spPr bwMode="auto">
          <a:xfrm>
            <a:off x="76200" y="2170113"/>
            <a:ext cx="3175000" cy="522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fr-FR" sz="1400">
                <a:latin typeface="Optima" charset="0"/>
                <a:cs typeface="Optima" charset="0"/>
              </a:rPr>
              <a:t>- Tang </a:t>
            </a:r>
            <a:r>
              <a:rPr lang="fr-FR" sz="1400" i="1">
                <a:latin typeface="Optima" charset="0"/>
                <a:cs typeface="Optima" charset="0"/>
              </a:rPr>
              <a:t>et al</a:t>
            </a:r>
            <a:r>
              <a:rPr lang="fr-FR" sz="1400">
                <a:latin typeface="Optima" charset="0"/>
                <a:cs typeface="Optima" charset="0"/>
              </a:rPr>
              <a:t>. Plant J., 2: 380–392 (2013)</a:t>
            </a:r>
          </a:p>
          <a:p>
            <a:r>
              <a:rPr lang="fr-FR" sz="1400">
                <a:latin typeface="Optima" charset="0"/>
                <a:cs typeface="Optima" charset="0"/>
              </a:rPr>
              <a:t>- Li </a:t>
            </a:r>
            <a:r>
              <a:rPr lang="fr-FR" sz="1400" i="1">
                <a:latin typeface="Optima" charset="0"/>
                <a:cs typeface="Optima" charset="0"/>
              </a:rPr>
              <a:t>et al</a:t>
            </a:r>
            <a:r>
              <a:rPr lang="fr-FR" sz="1400">
                <a:latin typeface="Optima" charset="0"/>
                <a:cs typeface="Optima" charset="0"/>
              </a:rPr>
              <a:t>. Plant J., 81: 493-504 (2015)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213" y="5608638"/>
            <a:ext cx="3022600" cy="52228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defPPr>
              <a:defRPr lang="en-US"/>
            </a:defPPr>
            <a:lvl1pPr eaLnBrk="0" hangingPunct="0">
              <a:defRPr sz="1600">
                <a:latin typeface="Optima"/>
                <a:ea typeface="ＭＳ Ｐゴシック" charset="-128"/>
                <a:cs typeface="Optima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>
              <a:defRPr/>
            </a:pPr>
            <a:r>
              <a:rPr lang="fr-FR" sz="1400" dirty="0" smtClean="0">
                <a:latin typeface="+mn-lt"/>
              </a:rPr>
              <a:t>- </a:t>
            </a:r>
            <a:r>
              <a:rPr lang="fr-FR" sz="1400" dirty="0">
                <a:latin typeface="+mn-lt"/>
              </a:rPr>
              <a:t>Li </a:t>
            </a:r>
            <a:r>
              <a:rPr lang="fr-FR" sz="1400" i="1" dirty="0">
                <a:latin typeface="+mn-lt"/>
              </a:rPr>
              <a:t>et al</a:t>
            </a:r>
            <a:r>
              <a:rPr lang="fr-FR" sz="1400" dirty="0">
                <a:latin typeface="+mn-lt"/>
              </a:rPr>
              <a:t>. </a:t>
            </a:r>
            <a:r>
              <a:rPr lang="fr-FR" sz="1400" dirty="0" err="1">
                <a:latin typeface="+mn-lt"/>
              </a:rPr>
              <a:t>PLoS</a:t>
            </a:r>
            <a:r>
              <a:rPr lang="fr-FR" sz="1400" dirty="0">
                <a:latin typeface="+mn-lt"/>
              </a:rPr>
              <a:t> One, 8: e82333 (2013)</a:t>
            </a:r>
          </a:p>
          <a:p>
            <a:pPr>
              <a:defRPr/>
            </a:pPr>
            <a:r>
              <a:rPr lang="fr-FR" sz="1400" dirty="0">
                <a:latin typeface="+mn-lt"/>
              </a:rPr>
              <a:t>- Li </a:t>
            </a:r>
            <a:r>
              <a:rPr lang="fr-FR" sz="1400" i="1" dirty="0">
                <a:latin typeface="+mn-lt"/>
              </a:rPr>
              <a:t>et al</a:t>
            </a:r>
            <a:r>
              <a:rPr lang="fr-FR" sz="1400" dirty="0">
                <a:latin typeface="+mn-lt"/>
              </a:rPr>
              <a:t>. </a:t>
            </a:r>
            <a:r>
              <a:rPr lang="fr-FR" sz="1400" dirty="0" err="1">
                <a:latin typeface="+mn-lt"/>
              </a:rPr>
              <a:t>Sci</a:t>
            </a:r>
            <a:r>
              <a:rPr lang="fr-FR" sz="1400" dirty="0">
                <a:latin typeface="+mn-lt"/>
              </a:rPr>
              <a:t> </a:t>
            </a:r>
            <a:r>
              <a:rPr lang="fr-FR" sz="1400" dirty="0" err="1">
                <a:latin typeface="+mn-lt"/>
              </a:rPr>
              <a:t>Rep</a:t>
            </a:r>
            <a:r>
              <a:rPr lang="fr-FR" sz="1400" dirty="0">
                <a:latin typeface="+mn-lt"/>
              </a:rPr>
              <a:t>, srep34395 (2016)</a:t>
            </a:r>
            <a:endParaRPr lang="en-US" sz="1400" dirty="0">
              <a:latin typeface="+mn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500" y="1335088"/>
            <a:ext cx="3144838" cy="70802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latin typeface="+mn-lt"/>
                <a:cs typeface="Optima"/>
              </a:rPr>
              <a:t>1. cloning of lignin related genes (</a:t>
            </a:r>
            <a:r>
              <a:rPr lang="en-US" sz="2000" i="1" dirty="0">
                <a:latin typeface="+mn-lt"/>
                <a:cs typeface="Optima"/>
              </a:rPr>
              <a:t>bm2</a:t>
            </a:r>
            <a:r>
              <a:rPr lang="en-US" sz="2000" dirty="0">
                <a:latin typeface="+mn-lt"/>
                <a:cs typeface="Optima"/>
              </a:rPr>
              <a:t> and </a:t>
            </a:r>
            <a:r>
              <a:rPr lang="en-US" sz="2000" i="1" dirty="0">
                <a:latin typeface="+mn-lt"/>
                <a:cs typeface="Optima"/>
              </a:rPr>
              <a:t>bm4</a:t>
            </a:r>
            <a:r>
              <a:rPr lang="en-US" sz="2000" dirty="0">
                <a:latin typeface="+mn-lt"/>
                <a:cs typeface="Optima"/>
              </a:rPr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500" y="4148138"/>
            <a:ext cx="2989263" cy="132238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rgbClr val="000000"/>
                </a:solidFill>
                <a:latin typeface="+mn-lt"/>
                <a:cs typeface="Optima"/>
              </a:rPr>
              <a:t>2. cloning of another glossy gene and and a root hairless gene (</a:t>
            </a:r>
            <a:r>
              <a:rPr lang="en-US" sz="2000" i="1" dirty="0">
                <a:solidFill>
                  <a:srgbClr val="000000"/>
                </a:solidFill>
                <a:latin typeface="+mn-lt"/>
                <a:cs typeface="Optima"/>
              </a:rPr>
              <a:t>gl13, rth6</a:t>
            </a:r>
            <a:r>
              <a:rPr lang="en-US" sz="2000" dirty="0">
                <a:solidFill>
                  <a:srgbClr val="000000"/>
                </a:solidFill>
                <a:latin typeface="+mn-lt"/>
                <a:cs typeface="Optima"/>
              </a:rPr>
              <a:t>)</a:t>
            </a:r>
          </a:p>
          <a:p>
            <a:pPr>
              <a:defRPr/>
            </a:pPr>
            <a:endParaRPr lang="en-US" sz="2000" dirty="0">
              <a:solidFill>
                <a:srgbClr val="000000"/>
              </a:solidFill>
              <a:latin typeface="+mn-lt"/>
              <a:cs typeface="Optima"/>
            </a:endParaRPr>
          </a:p>
        </p:txBody>
      </p:sp>
      <p:pic>
        <p:nvPicPr>
          <p:cNvPr id="60428" name="Picture 7" descr="Screenshot 2017-04-17 23.23.2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50" y="3844925"/>
            <a:ext cx="1431925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0429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3688" y="163513"/>
            <a:ext cx="2406650" cy="3595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pic>
      <p:sp>
        <p:nvSpPr>
          <p:cNvPr id="9" name="Rectangle 8"/>
          <p:cNvSpPr/>
          <p:nvPr/>
        </p:nvSpPr>
        <p:spPr>
          <a:xfrm>
            <a:off x="8504238" y="969963"/>
            <a:ext cx="258762" cy="152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>
              <a:defRPr/>
            </a:pPr>
            <a:r>
              <a:rPr lang="en-US" sz="1000" dirty="0">
                <a:solidFill>
                  <a:srgbClr val="FF0000"/>
                </a:solidFill>
              </a:rPr>
              <a:t>Bm2</a:t>
            </a:r>
          </a:p>
        </p:txBody>
      </p:sp>
      <p:sp>
        <p:nvSpPr>
          <p:cNvPr id="18" name="Rectangle 17"/>
          <p:cNvSpPr/>
          <p:nvPr/>
        </p:nvSpPr>
        <p:spPr>
          <a:xfrm>
            <a:off x="7650163" y="419100"/>
            <a:ext cx="254000" cy="136525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anchor="ctr"/>
          <a:lstStyle/>
          <a:p>
            <a:pPr>
              <a:defRPr/>
            </a:pPr>
            <a:r>
              <a:rPr lang="en-US" sz="1000" dirty="0">
                <a:solidFill>
                  <a:srgbClr val="FF0000"/>
                </a:solidFill>
              </a:rPr>
              <a:t>Bm4</a:t>
            </a:r>
          </a:p>
        </p:txBody>
      </p:sp>
    </p:spTree>
    <p:extLst>
      <p:ext uri="{BB962C8B-B14F-4D97-AF65-F5344CB8AC3E}">
        <p14:creationId xmlns:p14="http://schemas.microsoft.com/office/powerpoint/2010/main" val="20082789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Title 1"/>
          <p:cNvSpPr>
            <a:spLocks noGrp="1"/>
          </p:cNvSpPr>
          <p:nvPr>
            <p:ph type="title"/>
          </p:nvPr>
        </p:nvSpPr>
        <p:spPr>
          <a:xfrm>
            <a:off x="457200" y="293688"/>
            <a:ext cx="8229600" cy="517525"/>
          </a:xfrm>
        </p:spPr>
        <p:txBody>
          <a:bodyPr/>
          <a:lstStyle/>
          <a:p>
            <a:pPr eaLnBrk="1" hangingPunct="1">
              <a:defRPr/>
            </a:pPr>
            <a:r>
              <a:rPr lang="en-US" sz="3200" dirty="0">
                <a:latin typeface="+mn-lt"/>
                <a:ea typeface="ＭＳ Ｐゴシック" charset="0"/>
                <a:cs typeface="ＭＳ Ｐゴシック" charset="0"/>
              </a:rPr>
              <a:t>Summary (</a:t>
            </a:r>
            <a:r>
              <a:rPr lang="en-US" sz="3200" dirty="0" smtClean="0">
                <a:latin typeface="+mn-lt"/>
                <a:ea typeface="ＭＳ Ｐゴシック" charset="0"/>
                <a:cs typeface="ＭＳ Ｐゴシック" charset="0"/>
              </a:rPr>
              <a:t>BSR</a:t>
            </a:r>
            <a:r>
              <a:rPr lang="en-US" sz="3200" dirty="0">
                <a:latin typeface="+mn-lt"/>
                <a:ea typeface="ＭＳ Ｐゴシック" charset="0"/>
                <a:cs typeface="ＭＳ Ｐゴシック" charset="0"/>
              </a:rPr>
              <a:t>-</a:t>
            </a:r>
            <a:r>
              <a:rPr lang="en-US" sz="3200" dirty="0" err="1" smtClean="0">
                <a:latin typeface="+mn-lt"/>
                <a:ea typeface="ＭＳ Ｐゴシック" charset="0"/>
                <a:cs typeface="ＭＳ Ｐゴシック" charset="0"/>
              </a:rPr>
              <a:t>Seq</a:t>
            </a:r>
            <a:r>
              <a:rPr lang="en-US" sz="3200" dirty="0" smtClean="0">
                <a:latin typeface="+mn-lt"/>
                <a:ea typeface="ＭＳ Ｐゴシック" charset="0"/>
                <a:cs typeface="ＭＳ Ｐゴシック" charset="0"/>
              </a:rPr>
              <a:t>)</a:t>
            </a:r>
            <a:endParaRPr lang="en-US" sz="3200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75778" name="TextBox 4"/>
          <p:cNvSpPr txBox="1">
            <a:spLocks noChangeArrowheads="1"/>
          </p:cNvSpPr>
          <p:nvPr/>
        </p:nvSpPr>
        <p:spPr bwMode="auto">
          <a:xfrm>
            <a:off x="3533775" y="2057400"/>
            <a:ext cx="5422900" cy="2278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Aft>
                <a:spcPts val="1800"/>
              </a:spcAft>
              <a:buFont typeface="Arial" charset="0"/>
              <a:buAutoNum type="arabicPeriod"/>
              <a:defRPr/>
            </a:pPr>
            <a:r>
              <a:rPr lang="en-US" sz="2800" dirty="0" smtClean="0">
                <a:latin typeface="+mn-lt"/>
              </a:rPr>
              <a:t>Define </a:t>
            </a:r>
            <a:r>
              <a:rPr lang="en-US" sz="2800" dirty="0">
                <a:latin typeface="+mn-lt"/>
              </a:rPr>
              <a:t>genetic markers</a:t>
            </a:r>
          </a:p>
          <a:p>
            <a:pPr eaLnBrk="1" hangingPunct="1">
              <a:spcAft>
                <a:spcPts val="1800"/>
              </a:spcAft>
              <a:buFont typeface="Arial" charset="0"/>
              <a:buAutoNum type="arabicPeriod"/>
              <a:defRPr/>
            </a:pPr>
            <a:r>
              <a:rPr lang="en-US" sz="2800" dirty="0">
                <a:latin typeface="+mn-lt"/>
              </a:rPr>
              <a:t>Map the causal gene or identify trait-associated genetic </a:t>
            </a:r>
            <a:r>
              <a:rPr lang="en-US" sz="2800" dirty="0" smtClean="0">
                <a:latin typeface="+mn-lt"/>
              </a:rPr>
              <a:t>markers</a:t>
            </a:r>
          </a:p>
          <a:p>
            <a:pPr eaLnBrk="1" hangingPunct="1">
              <a:spcAft>
                <a:spcPts val="1800"/>
              </a:spcAft>
              <a:buFont typeface="Arial" charset="0"/>
              <a:buAutoNum type="arabicPeriod"/>
              <a:defRPr/>
            </a:pPr>
            <a:r>
              <a:rPr lang="en-US" sz="2800" dirty="0" smtClean="0">
                <a:latin typeface="+mn-lt"/>
              </a:rPr>
              <a:t>Genome-wide gene expression</a:t>
            </a:r>
            <a:endParaRPr lang="en-US" sz="2800" dirty="0">
              <a:latin typeface="+mn-lt"/>
            </a:endParaRPr>
          </a:p>
        </p:txBody>
      </p:sp>
      <p:sp>
        <p:nvSpPr>
          <p:cNvPr id="61443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9E704E3-37F6-A949-A232-9409A89D0429}" type="slidenum">
              <a:rPr lang="en-US" sz="1200">
                <a:solidFill>
                  <a:srgbClr val="898989"/>
                </a:solidFill>
                <a:latin typeface="Optima" charset="0"/>
              </a:rPr>
              <a:pPr eaLnBrk="1" hangingPunct="1"/>
              <a:t>59</a:t>
            </a:fld>
            <a:endParaRPr lang="en-US" sz="1200">
              <a:solidFill>
                <a:srgbClr val="898989"/>
              </a:solidFill>
              <a:latin typeface="Optima" charset="0"/>
            </a:endParaRPr>
          </a:p>
        </p:txBody>
      </p:sp>
      <p:pic>
        <p:nvPicPr>
          <p:cNvPr id="61444" name="Picture 5" descr="Solexa_BSA_overview_D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914400"/>
            <a:ext cx="3305175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4997" name="TextBox 5"/>
          <p:cNvSpPr txBox="1">
            <a:spLocks noChangeArrowheads="1"/>
          </p:cNvSpPr>
          <p:nvPr/>
        </p:nvSpPr>
        <p:spPr bwMode="auto">
          <a:xfrm>
            <a:off x="3721100" y="6030913"/>
            <a:ext cx="364807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defRPr/>
            </a:pPr>
            <a:r>
              <a:rPr lang="en-US" sz="1600" dirty="0">
                <a:latin typeface="+mn-lt"/>
                <a:ea typeface="ＭＳ Ｐゴシック" charset="-128"/>
                <a:cs typeface="Optima"/>
              </a:rPr>
              <a:t>L</a:t>
            </a:r>
            <a:r>
              <a:rPr lang="en-US" sz="1600" cap="small" dirty="0">
                <a:latin typeface="+mn-lt"/>
                <a:ea typeface="ＭＳ Ｐゴシック" charset="-128"/>
                <a:cs typeface="Optima"/>
              </a:rPr>
              <a:t>iu, </a:t>
            </a:r>
            <a:r>
              <a:rPr lang="en-US" sz="1600" dirty="0">
                <a:latin typeface="+mn-lt"/>
                <a:ea typeface="ＭＳ Ｐゴシック" charset="-128"/>
                <a:cs typeface="Optima"/>
              </a:rPr>
              <a:t>S</a:t>
            </a:r>
            <a:r>
              <a:rPr lang="en-US" sz="1600" i="1" dirty="0">
                <a:latin typeface="+mn-lt"/>
                <a:ea typeface="ＭＳ Ｐゴシック" charset="-128"/>
                <a:cs typeface="Optima"/>
              </a:rPr>
              <a:t> et al.</a:t>
            </a:r>
            <a:r>
              <a:rPr lang="en-US" sz="1600" dirty="0">
                <a:latin typeface="+mn-lt"/>
                <a:ea typeface="ＭＳ Ｐゴシック" charset="-128"/>
                <a:cs typeface="Optima"/>
              </a:rPr>
              <a:t>, 2012 </a:t>
            </a:r>
            <a:r>
              <a:rPr lang="en-US" sz="1600" dirty="0" err="1">
                <a:latin typeface="+mn-lt"/>
                <a:ea typeface="ＭＳ Ｐゴシック" charset="-128"/>
                <a:cs typeface="Optima"/>
              </a:rPr>
              <a:t>PLoS</a:t>
            </a:r>
            <a:r>
              <a:rPr lang="en-US" sz="1600" dirty="0">
                <a:latin typeface="+mn-lt"/>
                <a:ea typeface="ＭＳ Ｐゴシック" charset="-128"/>
                <a:cs typeface="Optima"/>
              </a:rPr>
              <a:t> ONE, 7(5): e36406</a:t>
            </a:r>
            <a:r>
              <a:rPr lang="en-US" sz="1600" dirty="0" smtClean="0">
                <a:latin typeface="+mn-lt"/>
                <a:ea typeface="ＭＳ Ｐゴシック" charset="-128"/>
                <a:cs typeface="Optima"/>
              </a:rPr>
              <a:t>.</a:t>
            </a:r>
            <a:endParaRPr lang="en-US" sz="1600" dirty="0">
              <a:latin typeface="+mn-lt"/>
              <a:ea typeface="ＭＳ Ｐゴシック" charset="-128"/>
              <a:cs typeface="Optima"/>
            </a:endParaRPr>
          </a:p>
        </p:txBody>
      </p:sp>
    </p:spTree>
    <p:extLst>
      <p:ext uri="{BB962C8B-B14F-4D97-AF65-F5344CB8AC3E}">
        <p14:creationId xmlns:p14="http://schemas.microsoft.com/office/powerpoint/2010/main" val="26137598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76200" y="237067"/>
            <a:ext cx="9029700" cy="491066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Rationale of RNA-</a:t>
            </a:r>
            <a:r>
              <a:rPr lang="en-US" sz="3200" dirty="0" err="1" smtClean="0"/>
              <a:t>Seq</a:t>
            </a:r>
            <a:r>
              <a:rPr lang="en-US" sz="3200" dirty="0" smtClean="0"/>
              <a:t> for </a:t>
            </a:r>
            <a:r>
              <a:rPr lang="en-US" sz="3200" b="1" dirty="0" smtClean="0"/>
              <a:t>differential expression (DE)</a:t>
            </a:r>
            <a:endParaRPr lang="en-US" sz="3200" b="1" dirty="0"/>
          </a:p>
        </p:txBody>
      </p:sp>
      <p:grpSp>
        <p:nvGrpSpPr>
          <p:cNvPr id="4" name="Group 3"/>
          <p:cNvGrpSpPr/>
          <p:nvPr/>
        </p:nvGrpSpPr>
        <p:grpSpPr>
          <a:xfrm>
            <a:off x="5612809" y="1682746"/>
            <a:ext cx="1535110" cy="1023983"/>
            <a:chOff x="5696478" y="1479995"/>
            <a:chExt cx="3898900" cy="1906282"/>
          </a:xfrm>
        </p:grpSpPr>
        <p:cxnSp>
          <p:nvCxnSpPr>
            <p:cNvPr id="199" name="Straight Connector 198"/>
            <p:cNvCxnSpPr/>
            <p:nvPr/>
          </p:nvCxnSpPr>
          <p:spPr>
            <a:xfrm>
              <a:off x="7008542" y="2960422"/>
              <a:ext cx="304900" cy="0"/>
            </a:xfrm>
            <a:prstGeom prst="line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6504788" y="2149854"/>
              <a:ext cx="304900" cy="0"/>
            </a:xfrm>
            <a:prstGeom prst="line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>
              <a:off x="6368115" y="2413862"/>
              <a:ext cx="304900" cy="0"/>
            </a:xfrm>
            <a:prstGeom prst="line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>
              <a:off x="7064757" y="2139293"/>
              <a:ext cx="304900" cy="0"/>
            </a:xfrm>
            <a:prstGeom prst="line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6365037" y="2746201"/>
              <a:ext cx="304900" cy="0"/>
            </a:xfrm>
            <a:prstGeom prst="line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>
              <a:off x="8373665" y="2755812"/>
              <a:ext cx="304900" cy="0"/>
            </a:xfrm>
            <a:prstGeom prst="line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>
              <a:off x="7493552" y="2855799"/>
              <a:ext cx="304900" cy="0"/>
            </a:xfrm>
            <a:prstGeom prst="line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7684033" y="2577464"/>
              <a:ext cx="304900" cy="0"/>
            </a:xfrm>
            <a:prstGeom prst="line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5917267" y="220726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5923520" y="207432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6532003" y="195932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6765300" y="183999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6308181" y="184199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7076453" y="160032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5972328" y="243840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6771553" y="170705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6427770" y="222592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7160117" y="233528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6989303" y="195504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141753" y="182189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6159684" y="198565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159684" y="233019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6765531" y="232111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6998828" y="221883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6613081" y="209646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7005081" y="208590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6019574" y="266077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6022391" y="286732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6547160" y="265878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6699610" y="300072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6932907" y="289845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6547160" y="277607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6475788" y="290044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6338694" y="254170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7244060" y="265878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6861535" y="257885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595377" y="241932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6939160" y="276551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7156910" y="299644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7309360" y="288034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6327291" y="302706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7166435" y="323467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6780688" y="311229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7172688" y="310173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7701722" y="169404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7854172" y="207860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8087469" y="195075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7701722" y="181133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7888699" y="1952751"/>
              <a:ext cx="304900" cy="0"/>
            </a:xfrm>
            <a:prstGeom prst="line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7989489" y="159176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8398622" y="169404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8123795" y="170705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8093722" y="180077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7749939" y="231963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8697219" y="219670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8311472" y="207432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8520493" y="193146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8634736" y="1798315"/>
              <a:ext cx="304900" cy="0"/>
            </a:xfrm>
            <a:prstGeom prst="line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8703472" y="206376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8087700" y="241483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8320997" y="231255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7935250" y="219017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7480174" y="243840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7101809" y="164696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7254259" y="200596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7487556" y="188663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7645507" y="264822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7030437" y="188863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7798709" y="164696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7416184" y="156703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8752280" y="242784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7493809" y="175369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7711559" y="200167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7864009" y="1868529"/>
              <a:ext cx="304900" cy="0"/>
            </a:xfrm>
            <a:prstGeom prst="line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8939636" y="197509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8939636" y="231963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7869329" y="275249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8021779" y="309444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8255076" y="299216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7869329" y="286978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7797957" y="299415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8157096" y="265021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8566229" y="275249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8799526" y="265021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8413779" y="252783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8261329" y="285922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8479079" y="309016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8688100" y="297287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8802343" y="285676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8102857" y="320601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7614260" y="311229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9118646" y="253114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7872167" y="252783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7401945" y="211100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6179947" y="215878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6413244" y="203946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956125" y="204145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6724397" y="179979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6419497" y="190652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6075714" y="242539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6808061" y="253475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6637247" y="215450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6789697" y="202135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6413475" y="252058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6646772" y="241830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6261025" y="229592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6653025" y="2285366"/>
              <a:ext cx="304900" cy="0"/>
            </a:xfrm>
            <a:prstGeom prst="line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6195104" y="285824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6580851" y="309791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5986638" y="274117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6892004" y="285824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6509479" y="277831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6243321" y="261879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6587104" y="296497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6804854" y="319591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6957304" y="307981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7349666" y="189350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7502116" y="227807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7735413" y="215022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7349666" y="201079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7278294" y="215221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8069233" y="257862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8046566" y="189350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8279863" y="179122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7894116" y="166885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7741666" y="200023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7397883" y="251910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8345163" y="239616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7959416" y="227378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8168437" y="213093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8282680" y="199778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8351416" y="226322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7735644" y="261429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>
              <a:off x="7968941" y="251201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7583194" y="238963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7128118" y="263787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8959899" y="214822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7293451" y="284768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8736077" y="203089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7816491" y="246194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7064128" y="1766501"/>
              <a:ext cx="304900" cy="0"/>
            </a:xfrm>
            <a:prstGeom prst="line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>
              <a:off x="8400224" y="262731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>
              <a:off x="7153689" y="254170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>
              <a:off x="8855666" y="241483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7770303" y="2067994"/>
              <a:ext cx="304900" cy="0"/>
            </a:xfrm>
            <a:prstGeom prst="line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8587580" y="217456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8587580" y="251910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7692871" y="327522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9040977" y="228536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7517273" y="295196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7903020" y="319162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7517273" y="306925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7445901" y="319362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7805040" y="284968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8214173" y="295196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8447470" y="284968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8061723" y="272730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7909273" y="305869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8336044" y="317233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>
              <a:off x="8450287" y="3056234"/>
              <a:ext cx="304900" cy="0"/>
            </a:xfrm>
            <a:prstGeom prst="line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>
              <a:off x="8766590" y="273061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>
              <a:off x="9023273" y="260823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7520111" y="272730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7049889" y="231047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>
              <a:off x="5895038" y="227152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>
              <a:off x="6128335" y="215219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>
              <a:off x="6439488" y="1912529"/>
              <a:ext cx="304900" cy="0"/>
            </a:xfrm>
            <a:prstGeom prst="line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6091580" y="194044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6523152" y="2647489"/>
              <a:ext cx="304900" cy="0"/>
            </a:xfrm>
            <a:prstGeom prst="line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6352338" y="226724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5849007" y="258603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6361863" y="253103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>
              <a:off x="5976116" y="2408660"/>
              <a:ext cx="304900" cy="0"/>
            </a:xfrm>
            <a:prstGeom prst="line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>
              <a:off x="6607095" y="2970982"/>
              <a:ext cx="304900" cy="0"/>
            </a:xfrm>
            <a:prstGeom prst="line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6224570" y="289105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5958412" y="273152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6302195" y="307771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6672395" y="319254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7064757" y="200624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7217207" y="239080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>
              <a:off x="7450504" y="2262956"/>
              <a:ext cx="304900" cy="0"/>
            </a:xfrm>
            <a:prstGeom prst="line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>
              <a:off x="6955702" y="268042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7352524" y="166266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7994954" y="190396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7456757" y="211297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7112974" y="2631838"/>
              <a:ext cx="304900" cy="0"/>
            </a:xfrm>
            <a:prstGeom prst="line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>
              <a:off x="8060254" y="250890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>
              <a:off x="7674507" y="238652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>
              <a:off x="7883528" y="224366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>
              <a:off x="7997771" y="2110515"/>
              <a:ext cx="304900" cy="0"/>
            </a:xfrm>
            <a:prstGeom prst="line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8066507" y="2375962"/>
              <a:ext cx="304900" cy="0"/>
            </a:xfrm>
            <a:prstGeom prst="line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7450735" y="272703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>
              <a:off x="7298285" y="2502373"/>
              <a:ext cx="304900" cy="0"/>
            </a:xfrm>
            <a:prstGeom prst="line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6843209" y="275060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8522540" y="190196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>
              <a:off x="8674990" y="226096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>
              <a:off x="8908287" y="214163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/>
          </p:nvCxnSpPr>
          <p:spPr>
            <a:xfrm>
              <a:off x="8451168" y="2143632"/>
              <a:ext cx="304900" cy="0"/>
            </a:xfrm>
            <a:prstGeom prst="line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>
              <a:off x="8572423" y="1784892"/>
              <a:ext cx="304900" cy="0"/>
            </a:xfrm>
            <a:prstGeom prst="line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>
              <a:off x="8876440" y="2008698"/>
              <a:ext cx="304900" cy="0"/>
            </a:xfrm>
            <a:prstGeom prst="line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>
              <a:off x="8570757" y="252756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>
              <a:off x="9068790" y="225668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>
              <a:off x="8302671" y="2287298"/>
              <a:ext cx="304900" cy="0"/>
            </a:xfrm>
            <a:prstGeom prst="line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>
              <a:off x="8302671" y="2631838"/>
              <a:ext cx="304900" cy="0"/>
            </a:xfrm>
            <a:prstGeom prst="line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>
              <a:off x="8994536" y="262275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>
              <a:off x="9141815" y="2520479"/>
              <a:ext cx="304900" cy="0"/>
            </a:xfrm>
            <a:prstGeom prst="line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>
              <a:off x="8756068" y="2398100"/>
              <a:ext cx="304900" cy="0"/>
            </a:xfrm>
            <a:prstGeom prst="line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>
              <a:off x="7232364" y="306469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>
              <a:off x="7232364" y="3181984"/>
              <a:ext cx="304900" cy="0"/>
            </a:xfrm>
            <a:prstGeom prst="line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>
              <a:off x="7520131" y="2962416"/>
              <a:ext cx="304900" cy="0"/>
            </a:xfrm>
            <a:prstGeom prst="line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>
              <a:off x="7929264" y="3064695"/>
              <a:ext cx="304900" cy="0"/>
            </a:xfrm>
            <a:prstGeom prst="line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>
              <a:off x="8162561" y="296241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>
              <a:off x="7776814" y="284003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>
              <a:off x="7624364" y="317142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>
              <a:off x="8165378" y="316896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>
              <a:off x="8690147" y="296042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>
              <a:off x="8690147" y="307771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>
              <a:off x="8740031" y="2843344"/>
              <a:ext cx="304900" cy="0"/>
            </a:xfrm>
            <a:prstGeom prst="line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>
              <a:off x="9060934" y="272096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>
              <a:off x="6764980" y="242320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7" name="Oval 226"/>
            <p:cNvSpPr/>
            <p:nvPr/>
          </p:nvSpPr>
          <p:spPr>
            <a:xfrm>
              <a:off x="5696478" y="1479995"/>
              <a:ext cx="3898900" cy="1906282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7279509" y="1682746"/>
            <a:ext cx="1535110" cy="1023983"/>
            <a:chOff x="5483568" y="3926862"/>
            <a:chExt cx="3898900" cy="1906282"/>
          </a:xfrm>
        </p:grpSpPr>
        <p:cxnSp>
          <p:nvCxnSpPr>
            <p:cNvPr id="360" name="Straight Connector 359"/>
            <p:cNvCxnSpPr/>
            <p:nvPr/>
          </p:nvCxnSpPr>
          <p:spPr>
            <a:xfrm>
              <a:off x="6851218" y="4213368"/>
              <a:ext cx="304900" cy="0"/>
            </a:xfrm>
            <a:prstGeom prst="line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/>
          </p:nvCxnSpPr>
          <p:spPr>
            <a:xfrm>
              <a:off x="6440115" y="4732233"/>
              <a:ext cx="304900" cy="0"/>
            </a:xfrm>
            <a:prstGeom prst="line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/>
            <p:cNvCxnSpPr/>
            <p:nvPr/>
          </p:nvCxnSpPr>
          <p:spPr>
            <a:xfrm>
              <a:off x="7853597" y="4822829"/>
              <a:ext cx="304900" cy="0"/>
            </a:xfrm>
            <a:prstGeom prst="line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>
              <a:off x="5704357" y="465412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>
              <a:off x="5710610" y="452118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>
              <a:off x="6319093" y="440618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/>
          </p:nvCxnSpPr>
          <p:spPr>
            <a:xfrm>
              <a:off x="6552390" y="428686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/>
          </p:nvCxnSpPr>
          <p:spPr>
            <a:xfrm>
              <a:off x="6095271" y="428885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>
              <a:off x="6863543" y="404719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/>
          </p:nvCxnSpPr>
          <p:spPr>
            <a:xfrm>
              <a:off x="5759418" y="488527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/>
          </p:nvCxnSpPr>
          <p:spPr>
            <a:xfrm>
              <a:off x="6558643" y="415392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/>
          </p:nvCxnSpPr>
          <p:spPr>
            <a:xfrm>
              <a:off x="6214860" y="467279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>
              <a:off x="6947207" y="478215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>
              <a:off x="6776393" y="440190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>
              <a:off x="6928843" y="426875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>
              <a:off x="5946774" y="443252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>
              <a:off x="5946774" y="477706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>
              <a:off x="6552621" y="476798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>
              <a:off x="6785918" y="466570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>
              <a:off x="6400171" y="454332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>
              <a:off x="6792171" y="453276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>
              <a:off x="5806664" y="510764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>
              <a:off x="5809481" y="531419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>
              <a:off x="6334250" y="510564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>
              <a:off x="6486700" y="544759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>
              <a:off x="6719997" y="534531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>
              <a:off x="6334250" y="522293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>
              <a:off x="6262878" y="534731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>
              <a:off x="6125784" y="498857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>
              <a:off x="7031150" y="510564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>
              <a:off x="6648625" y="502571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/>
          </p:nvCxnSpPr>
          <p:spPr>
            <a:xfrm>
              <a:off x="6382467" y="486619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>
              <a:off x="6726250" y="521237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>
              <a:off x="6944000" y="544331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>
              <a:off x="7096450" y="532721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/>
          </p:nvCxnSpPr>
          <p:spPr>
            <a:xfrm>
              <a:off x="6114381" y="547393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>
              <a:off x="6953525" y="568154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>
              <a:off x="6567778" y="555916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/>
          </p:nvCxnSpPr>
          <p:spPr>
            <a:xfrm>
              <a:off x="6959778" y="554860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/>
          </p:nvCxnSpPr>
          <p:spPr>
            <a:xfrm>
              <a:off x="7488812" y="414090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>
              <a:off x="7641262" y="452547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>
              <a:off x="7874559" y="439762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>
              <a:off x="7488812" y="425819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>
              <a:off x="7417440" y="439961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/>
          </p:nvCxnSpPr>
          <p:spPr>
            <a:xfrm>
              <a:off x="7776579" y="403863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>
              <a:off x="8185712" y="414090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>
              <a:off x="7910885" y="415392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/>
          </p:nvCxnSpPr>
          <p:spPr>
            <a:xfrm>
              <a:off x="7880812" y="424763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/>
          </p:nvCxnSpPr>
          <p:spPr>
            <a:xfrm>
              <a:off x="7537029" y="476650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/>
          </p:nvCxnSpPr>
          <p:spPr>
            <a:xfrm>
              <a:off x="8484309" y="464356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/>
          </p:nvCxnSpPr>
          <p:spPr>
            <a:xfrm>
              <a:off x="8098562" y="452118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/>
          </p:nvCxnSpPr>
          <p:spPr>
            <a:xfrm>
              <a:off x="8307583" y="437833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/>
          </p:nvCxnSpPr>
          <p:spPr>
            <a:xfrm>
              <a:off x="8421826" y="424518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>
              <a:off x="8490562" y="451062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/>
          </p:nvCxnSpPr>
          <p:spPr>
            <a:xfrm>
              <a:off x="7874790" y="486169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/>
          </p:nvCxnSpPr>
          <p:spPr>
            <a:xfrm>
              <a:off x="8108087" y="475941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/>
          </p:nvCxnSpPr>
          <p:spPr>
            <a:xfrm>
              <a:off x="7722340" y="463704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/>
          </p:nvCxnSpPr>
          <p:spPr>
            <a:xfrm>
              <a:off x="7267264" y="488527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>
              <a:off x="6888899" y="409383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/>
          </p:nvCxnSpPr>
          <p:spPr>
            <a:xfrm>
              <a:off x="7041349" y="445282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/>
          </p:nvCxnSpPr>
          <p:spPr>
            <a:xfrm>
              <a:off x="7274646" y="433350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/>
          </p:nvCxnSpPr>
          <p:spPr>
            <a:xfrm>
              <a:off x="7432597" y="509508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/>
          </p:nvCxnSpPr>
          <p:spPr>
            <a:xfrm>
              <a:off x="6817527" y="433549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/>
          </p:nvCxnSpPr>
          <p:spPr>
            <a:xfrm>
              <a:off x="7585799" y="409383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>
              <a:off x="7203274" y="401390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/>
          </p:nvCxnSpPr>
          <p:spPr>
            <a:xfrm>
              <a:off x="8539370" y="487471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/>
          </p:nvCxnSpPr>
          <p:spPr>
            <a:xfrm>
              <a:off x="7280899" y="420056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/>
          </p:nvCxnSpPr>
          <p:spPr>
            <a:xfrm>
              <a:off x="7498649" y="444854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/>
          </p:nvCxnSpPr>
          <p:spPr>
            <a:xfrm>
              <a:off x="7651099" y="431539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/>
          </p:nvCxnSpPr>
          <p:spPr>
            <a:xfrm>
              <a:off x="8726726" y="442196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/>
          </p:nvCxnSpPr>
          <p:spPr>
            <a:xfrm>
              <a:off x="8726726" y="476650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/>
          </p:nvCxnSpPr>
          <p:spPr>
            <a:xfrm>
              <a:off x="7656419" y="519936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/>
          </p:nvCxnSpPr>
          <p:spPr>
            <a:xfrm>
              <a:off x="7808869" y="554130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>
              <a:off x="8042166" y="543903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/>
          </p:nvCxnSpPr>
          <p:spPr>
            <a:xfrm>
              <a:off x="7656419" y="531665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/>
          </p:nvCxnSpPr>
          <p:spPr>
            <a:xfrm>
              <a:off x="7585047" y="544102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/>
          </p:nvCxnSpPr>
          <p:spPr>
            <a:xfrm>
              <a:off x="7944186" y="509708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>
              <a:off x="8353319" y="519936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/>
          </p:nvCxnSpPr>
          <p:spPr>
            <a:xfrm>
              <a:off x="8586616" y="509708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/>
          </p:nvCxnSpPr>
          <p:spPr>
            <a:xfrm>
              <a:off x="8200869" y="497470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/>
          </p:nvCxnSpPr>
          <p:spPr>
            <a:xfrm>
              <a:off x="8048419" y="530609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/>
          </p:nvCxnSpPr>
          <p:spPr>
            <a:xfrm>
              <a:off x="8266169" y="553702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/>
          </p:nvCxnSpPr>
          <p:spPr>
            <a:xfrm>
              <a:off x="8475190" y="541973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/>
          </p:nvCxnSpPr>
          <p:spPr>
            <a:xfrm>
              <a:off x="8589433" y="530363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/>
          </p:nvCxnSpPr>
          <p:spPr>
            <a:xfrm>
              <a:off x="7889947" y="565287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/>
          </p:nvCxnSpPr>
          <p:spPr>
            <a:xfrm>
              <a:off x="7401350" y="555916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/>
          </p:nvCxnSpPr>
          <p:spPr>
            <a:xfrm>
              <a:off x="8905736" y="497801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/>
          </p:nvCxnSpPr>
          <p:spPr>
            <a:xfrm>
              <a:off x="7659257" y="497470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/>
          </p:nvCxnSpPr>
          <p:spPr>
            <a:xfrm>
              <a:off x="7189035" y="455787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/>
          </p:nvCxnSpPr>
          <p:spPr>
            <a:xfrm>
              <a:off x="5967037" y="460565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/>
          </p:nvCxnSpPr>
          <p:spPr>
            <a:xfrm>
              <a:off x="6200334" y="448633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/>
          </p:nvCxnSpPr>
          <p:spPr>
            <a:xfrm>
              <a:off x="5743215" y="448832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/>
          </p:nvCxnSpPr>
          <p:spPr>
            <a:xfrm>
              <a:off x="6511487" y="424666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/>
          </p:nvCxnSpPr>
          <p:spPr>
            <a:xfrm>
              <a:off x="6206587" y="435339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/>
          </p:nvCxnSpPr>
          <p:spPr>
            <a:xfrm>
              <a:off x="5862804" y="487225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/>
          </p:nvCxnSpPr>
          <p:spPr>
            <a:xfrm>
              <a:off x="6595151" y="498162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/>
          </p:nvCxnSpPr>
          <p:spPr>
            <a:xfrm>
              <a:off x="6424337" y="460137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/>
          </p:nvCxnSpPr>
          <p:spPr>
            <a:xfrm>
              <a:off x="6576787" y="446822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/>
          </p:nvCxnSpPr>
          <p:spPr>
            <a:xfrm>
              <a:off x="6200565" y="496745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/>
          </p:nvCxnSpPr>
          <p:spPr>
            <a:xfrm>
              <a:off x="6433862" y="486517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/>
          </p:nvCxnSpPr>
          <p:spPr>
            <a:xfrm>
              <a:off x="6048115" y="474279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/>
          </p:nvCxnSpPr>
          <p:spPr>
            <a:xfrm>
              <a:off x="5982194" y="530511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/>
          </p:nvCxnSpPr>
          <p:spPr>
            <a:xfrm>
              <a:off x="6367941" y="554478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/>
          </p:nvCxnSpPr>
          <p:spPr>
            <a:xfrm>
              <a:off x="5773728" y="518803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/>
          </p:nvCxnSpPr>
          <p:spPr>
            <a:xfrm>
              <a:off x="6679094" y="530511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1" name="Straight Connector 330"/>
            <p:cNvCxnSpPr/>
            <p:nvPr/>
          </p:nvCxnSpPr>
          <p:spPr>
            <a:xfrm>
              <a:off x="6296569" y="522518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2" name="Straight Connector 331"/>
            <p:cNvCxnSpPr/>
            <p:nvPr/>
          </p:nvCxnSpPr>
          <p:spPr>
            <a:xfrm>
              <a:off x="6030411" y="506565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/>
          </p:nvCxnSpPr>
          <p:spPr>
            <a:xfrm>
              <a:off x="6374194" y="541184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>
              <a:off x="6591944" y="564278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/>
          </p:nvCxnSpPr>
          <p:spPr>
            <a:xfrm>
              <a:off x="6744394" y="552667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/>
          </p:nvCxnSpPr>
          <p:spPr>
            <a:xfrm>
              <a:off x="7136756" y="434037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/>
          </p:nvCxnSpPr>
          <p:spPr>
            <a:xfrm>
              <a:off x="7289206" y="472493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/>
          </p:nvCxnSpPr>
          <p:spPr>
            <a:xfrm>
              <a:off x="7522503" y="459708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/>
          </p:nvCxnSpPr>
          <p:spPr>
            <a:xfrm>
              <a:off x="7136756" y="445766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/>
          </p:nvCxnSpPr>
          <p:spPr>
            <a:xfrm>
              <a:off x="7065384" y="459908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/>
          </p:nvCxnSpPr>
          <p:spPr>
            <a:xfrm>
              <a:off x="7856323" y="502549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/>
          </p:nvCxnSpPr>
          <p:spPr>
            <a:xfrm>
              <a:off x="7833656" y="434037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/>
          </p:nvCxnSpPr>
          <p:spPr>
            <a:xfrm>
              <a:off x="8066953" y="423809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/>
          </p:nvCxnSpPr>
          <p:spPr>
            <a:xfrm>
              <a:off x="7681206" y="411571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/>
          </p:nvCxnSpPr>
          <p:spPr>
            <a:xfrm>
              <a:off x="7528756" y="444710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/>
          </p:nvCxnSpPr>
          <p:spPr>
            <a:xfrm>
              <a:off x="7184973" y="496597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/>
          </p:nvCxnSpPr>
          <p:spPr>
            <a:xfrm>
              <a:off x="8132253" y="484303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/>
          </p:nvCxnSpPr>
          <p:spPr>
            <a:xfrm>
              <a:off x="7746506" y="472065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/>
          </p:nvCxnSpPr>
          <p:spPr>
            <a:xfrm>
              <a:off x="7955527" y="457779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/>
          </p:nvCxnSpPr>
          <p:spPr>
            <a:xfrm>
              <a:off x="8069770" y="444464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/>
          </p:nvCxnSpPr>
          <p:spPr>
            <a:xfrm>
              <a:off x="8138506" y="471009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/>
          </p:nvCxnSpPr>
          <p:spPr>
            <a:xfrm>
              <a:off x="7522734" y="506116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/>
          </p:nvCxnSpPr>
          <p:spPr>
            <a:xfrm>
              <a:off x="7756031" y="495888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/>
          </p:nvCxnSpPr>
          <p:spPr>
            <a:xfrm>
              <a:off x="7370284" y="483650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/>
          </p:nvCxnSpPr>
          <p:spPr>
            <a:xfrm>
              <a:off x="6915208" y="508474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/>
          </p:nvCxnSpPr>
          <p:spPr>
            <a:xfrm>
              <a:off x="8746989" y="459509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/>
          </p:nvCxnSpPr>
          <p:spPr>
            <a:xfrm>
              <a:off x="7080541" y="529455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/>
          </p:nvCxnSpPr>
          <p:spPr>
            <a:xfrm>
              <a:off x="8523167" y="447776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/>
          </p:nvCxnSpPr>
          <p:spPr>
            <a:xfrm>
              <a:off x="7603581" y="490881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/>
          </p:nvCxnSpPr>
          <p:spPr>
            <a:xfrm>
              <a:off x="8187314" y="507418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/>
          </p:nvCxnSpPr>
          <p:spPr>
            <a:xfrm>
              <a:off x="6940779" y="498857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/>
          </p:nvCxnSpPr>
          <p:spPr>
            <a:xfrm>
              <a:off x="8642756" y="486169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/>
          </p:nvCxnSpPr>
          <p:spPr>
            <a:xfrm>
              <a:off x="7299043" y="451486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/>
          </p:nvCxnSpPr>
          <p:spPr>
            <a:xfrm>
              <a:off x="8374670" y="462143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/>
          </p:nvCxnSpPr>
          <p:spPr>
            <a:xfrm>
              <a:off x="8374670" y="496597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/>
          </p:nvCxnSpPr>
          <p:spPr>
            <a:xfrm>
              <a:off x="7479961" y="572209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/>
          </p:nvCxnSpPr>
          <p:spPr>
            <a:xfrm>
              <a:off x="8828067" y="473223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/>
          </p:nvCxnSpPr>
          <p:spPr>
            <a:xfrm>
              <a:off x="7304363" y="539882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/>
          </p:nvCxnSpPr>
          <p:spPr>
            <a:xfrm>
              <a:off x="7690110" y="563849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/>
          </p:nvCxnSpPr>
          <p:spPr>
            <a:xfrm>
              <a:off x="7304363" y="551611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/>
          </p:nvCxnSpPr>
          <p:spPr>
            <a:xfrm>
              <a:off x="7232991" y="564049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/>
          </p:nvCxnSpPr>
          <p:spPr>
            <a:xfrm>
              <a:off x="7592130" y="529654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/>
          </p:nvCxnSpPr>
          <p:spPr>
            <a:xfrm>
              <a:off x="8001263" y="539882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/>
          </p:nvCxnSpPr>
          <p:spPr>
            <a:xfrm>
              <a:off x="8234560" y="529654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/>
          </p:nvCxnSpPr>
          <p:spPr>
            <a:xfrm>
              <a:off x="7848813" y="517417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/>
          </p:nvCxnSpPr>
          <p:spPr>
            <a:xfrm>
              <a:off x="7696363" y="550555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/>
          </p:nvCxnSpPr>
          <p:spPr>
            <a:xfrm>
              <a:off x="8123134" y="561920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/>
          </p:nvCxnSpPr>
          <p:spPr>
            <a:xfrm>
              <a:off x="8237377" y="550310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/>
            <p:nvPr/>
          </p:nvCxnSpPr>
          <p:spPr>
            <a:xfrm>
              <a:off x="8553680" y="517747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/>
          </p:nvCxnSpPr>
          <p:spPr>
            <a:xfrm>
              <a:off x="8810363" y="505509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/>
          </p:nvCxnSpPr>
          <p:spPr>
            <a:xfrm>
              <a:off x="7307201" y="517417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/>
            <p:nvPr/>
          </p:nvCxnSpPr>
          <p:spPr>
            <a:xfrm>
              <a:off x="6836979" y="475734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/>
          </p:nvCxnSpPr>
          <p:spPr>
            <a:xfrm>
              <a:off x="5682128" y="471838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/>
            <p:cNvCxnSpPr/>
            <p:nvPr/>
          </p:nvCxnSpPr>
          <p:spPr>
            <a:xfrm>
              <a:off x="5915425" y="459906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/>
            <p:cNvCxnSpPr/>
            <p:nvPr/>
          </p:nvCxnSpPr>
          <p:spPr>
            <a:xfrm>
              <a:off x="6226578" y="435939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/>
            <p:cNvCxnSpPr/>
            <p:nvPr/>
          </p:nvCxnSpPr>
          <p:spPr>
            <a:xfrm>
              <a:off x="5921678" y="446612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/>
            <p:cNvCxnSpPr/>
            <p:nvPr/>
          </p:nvCxnSpPr>
          <p:spPr>
            <a:xfrm>
              <a:off x="6310242" y="509435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/>
            <p:cNvCxnSpPr/>
            <p:nvPr/>
          </p:nvCxnSpPr>
          <p:spPr>
            <a:xfrm>
              <a:off x="6139428" y="471410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/>
          </p:nvCxnSpPr>
          <p:spPr>
            <a:xfrm>
              <a:off x="6291878" y="458095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/>
            <p:nvPr/>
          </p:nvCxnSpPr>
          <p:spPr>
            <a:xfrm>
              <a:off x="5915656" y="508018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/>
            <p:nvPr/>
          </p:nvCxnSpPr>
          <p:spPr>
            <a:xfrm>
              <a:off x="6148953" y="497790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/>
            <p:nvPr/>
          </p:nvCxnSpPr>
          <p:spPr>
            <a:xfrm>
              <a:off x="5763206" y="485552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/>
            <p:nvPr/>
          </p:nvCxnSpPr>
          <p:spPr>
            <a:xfrm>
              <a:off x="6155206" y="484496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/>
            <p:cNvCxnSpPr/>
            <p:nvPr/>
          </p:nvCxnSpPr>
          <p:spPr>
            <a:xfrm>
              <a:off x="6394185" y="541784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/>
            <p:cNvCxnSpPr/>
            <p:nvPr/>
          </p:nvCxnSpPr>
          <p:spPr>
            <a:xfrm>
              <a:off x="6011660" y="533791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/>
            <p:cNvCxnSpPr/>
            <p:nvPr/>
          </p:nvCxnSpPr>
          <p:spPr>
            <a:xfrm>
              <a:off x="5745502" y="517839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/>
            <p:cNvCxnSpPr/>
            <p:nvPr/>
          </p:nvCxnSpPr>
          <p:spPr>
            <a:xfrm>
              <a:off x="6089285" y="552457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/>
            <p:nvPr/>
          </p:nvCxnSpPr>
          <p:spPr>
            <a:xfrm>
              <a:off x="6459485" y="563941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/>
            <p:cNvCxnSpPr/>
            <p:nvPr/>
          </p:nvCxnSpPr>
          <p:spPr>
            <a:xfrm>
              <a:off x="6851847" y="445310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/>
            <p:cNvCxnSpPr/>
            <p:nvPr/>
          </p:nvCxnSpPr>
          <p:spPr>
            <a:xfrm>
              <a:off x="7004297" y="483767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/>
            <p:nvPr/>
          </p:nvCxnSpPr>
          <p:spPr>
            <a:xfrm>
              <a:off x="7237594" y="470982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/>
            <p:nvPr/>
          </p:nvCxnSpPr>
          <p:spPr>
            <a:xfrm>
              <a:off x="6851847" y="457039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/>
            <p:cNvCxnSpPr/>
            <p:nvPr/>
          </p:nvCxnSpPr>
          <p:spPr>
            <a:xfrm>
              <a:off x="6742792" y="512728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/>
            <p:nvPr/>
          </p:nvCxnSpPr>
          <p:spPr>
            <a:xfrm>
              <a:off x="7139614" y="410953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/>
            <p:nvPr/>
          </p:nvCxnSpPr>
          <p:spPr>
            <a:xfrm>
              <a:off x="6152128" y="517730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/>
            <p:nvPr/>
          </p:nvCxnSpPr>
          <p:spPr>
            <a:xfrm>
              <a:off x="7782044" y="435083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/>
            <p:cNvCxnSpPr/>
            <p:nvPr/>
          </p:nvCxnSpPr>
          <p:spPr>
            <a:xfrm>
              <a:off x="7243847" y="455983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/>
            <p:cNvCxnSpPr/>
            <p:nvPr/>
          </p:nvCxnSpPr>
          <p:spPr>
            <a:xfrm>
              <a:off x="6900064" y="507870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/>
            <p:cNvCxnSpPr/>
            <p:nvPr/>
          </p:nvCxnSpPr>
          <p:spPr>
            <a:xfrm>
              <a:off x="7847344" y="495576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/>
            <p:nvPr/>
          </p:nvCxnSpPr>
          <p:spPr>
            <a:xfrm>
              <a:off x="7461597" y="483338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/>
            <p:nvPr/>
          </p:nvCxnSpPr>
          <p:spPr>
            <a:xfrm>
              <a:off x="7670618" y="469053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/>
            <p:cNvCxnSpPr/>
            <p:nvPr/>
          </p:nvCxnSpPr>
          <p:spPr>
            <a:xfrm>
              <a:off x="7237825" y="517389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/>
            <p:nvPr/>
          </p:nvCxnSpPr>
          <p:spPr>
            <a:xfrm>
              <a:off x="7471122" y="507161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/>
            <p:nvPr/>
          </p:nvCxnSpPr>
          <p:spPr>
            <a:xfrm>
              <a:off x="7085375" y="494924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/>
            <p:cNvCxnSpPr/>
            <p:nvPr/>
          </p:nvCxnSpPr>
          <p:spPr>
            <a:xfrm>
              <a:off x="6630299" y="519747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/>
            <p:cNvCxnSpPr/>
            <p:nvPr/>
          </p:nvCxnSpPr>
          <p:spPr>
            <a:xfrm>
              <a:off x="8309630" y="4348836"/>
              <a:ext cx="304900" cy="0"/>
            </a:xfrm>
            <a:prstGeom prst="line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/>
            <p:nvPr/>
          </p:nvCxnSpPr>
          <p:spPr>
            <a:xfrm>
              <a:off x="8462080" y="470782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/>
            <p:cNvCxnSpPr/>
            <p:nvPr/>
          </p:nvCxnSpPr>
          <p:spPr>
            <a:xfrm>
              <a:off x="8695377" y="458850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/>
            <p:cNvCxnSpPr/>
            <p:nvPr/>
          </p:nvCxnSpPr>
          <p:spPr>
            <a:xfrm>
              <a:off x="6795632" y="540728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/>
            <p:cNvCxnSpPr/>
            <p:nvPr/>
          </p:nvCxnSpPr>
          <p:spPr>
            <a:xfrm>
              <a:off x="8238258" y="459049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/>
          </p:nvCxnSpPr>
          <p:spPr>
            <a:xfrm>
              <a:off x="8101164" y="423175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/>
            <p:cNvCxnSpPr/>
            <p:nvPr/>
          </p:nvCxnSpPr>
          <p:spPr>
            <a:xfrm>
              <a:off x="7902405" y="518691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/>
            <p:cNvCxnSpPr/>
            <p:nvPr/>
          </p:nvCxnSpPr>
          <p:spPr>
            <a:xfrm>
              <a:off x="8663530" y="445556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/>
            <p:cNvCxnSpPr/>
            <p:nvPr/>
          </p:nvCxnSpPr>
          <p:spPr>
            <a:xfrm>
              <a:off x="8357847" y="497443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/>
            <p:cNvCxnSpPr/>
            <p:nvPr/>
          </p:nvCxnSpPr>
          <p:spPr>
            <a:xfrm>
              <a:off x="8855880" y="470354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/>
            <p:cNvCxnSpPr/>
            <p:nvPr/>
          </p:nvCxnSpPr>
          <p:spPr>
            <a:xfrm>
              <a:off x="8089761" y="473416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/>
            <p:cNvCxnSpPr/>
            <p:nvPr/>
          </p:nvCxnSpPr>
          <p:spPr>
            <a:xfrm>
              <a:off x="8089761" y="507870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Connector 430"/>
            <p:cNvCxnSpPr/>
            <p:nvPr/>
          </p:nvCxnSpPr>
          <p:spPr>
            <a:xfrm>
              <a:off x="8695608" y="506962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/>
            <p:cNvCxnSpPr/>
            <p:nvPr/>
          </p:nvCxnSpPr>
          <p:spPr>
            <a:xfrm>
              <a:off x="8928905" y="496734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Straight Connector 432"/>
            <p:cNvCxnSpPr/>
            <p:nvPr/>
          </p:nvCxnSpPr>
          <p:spPr>
            <a:xfrm>
              <a:off x="8543158" y="484496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Straight Connector 433"/>
            <p:cNvCxnSpPr/>
            <p:nvPr/>
          </p:nvCxnSpPr>
          <p:spPr>
            <a:xfrm>
              <a:off x="7019454" y="551156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Straight Connector 434"/>
            <p:cNvCxnSpPr/>
            <p:nvPr/>
          </p:nvCxnSpPr>
          <p:spPr>
            <a:xfrm>
              <a:off x="7019454" y="562885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Straight Connector 435"/>
            <p:cNvCxnSpPr/>
            <p:nvPr/>
          </p:nvCxnSpPr>
          <p:spPr>
            <a:xfrm>
              <a:off x="7307221" y="540928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/>
            <p:cNvCxnSpPr/>
            <p:nvPr/>
          </p:nvCxnSpPr>
          <p:spPr>
            <a:xfrm>
              <a:off x="7716354" y="5511562"/>
              <a:ext cx="304900" cy="0"/>
            </a:xfrm>
            <a:prstGeom prst="line">
              <a:avLst/>
            </a:prstGeom>
            <a:ln w="571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Straight Connector 437"/>
            <p:cNvCxnSpPr/>
            <p:nvPr/>
          </p:nvCxnSpPr>
          <p:spPr>
            <a:xfrm>
              <a:off x="7949651" y="540928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Straight Connector 438"/>
            <p:cNvCxnSpPr/>
            <p:nvPr/>
          </p:nvCxnSpPr>
          <p:spPr>
            <a:xfrm>
              <a:off x="7563904" y="528690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/>
            <p:nvPr/>
          </p:nvCxnSpPr>
          <p:spPr>
            <a:xfrm>
              <a:off x="7411454" y="561829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/>
            <p:cNvCxnSpPr/>
            <p:nvPr/>
          </p:nvCxnSpPr>
          <p:spPr>
            <a:xfrm>
              <a:off x="7952468" y="561583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Connector 441"/>
            <p:cNvCxnSpPr/>
            <p:nvPr/>
          </p:nvCxnSpPr>
          <p:spPr>
            <a:xfrm>
              <a:off x="8477237" y="540728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Connector 442"/>
            <p:cNvCxnSpPr/>
            <p:nvPr/>
          </p:nvCxnSpPr>
          <p:spPr>
            <a:xfrm>
              <a:off x="8477237" y="552457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Connector 443"/>
            <p:cNvCxnSpPr/>
            <p:nvPr/>
          </p:nvCxnSpPr>
          <p:spPr>
            <a:xfrm>
              <a:off x="8268771" y="529021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Connector 444"/>
            <p:cNvCxnSpPr/>
            <p:nvPr/>
          </p:nvCxnSpPr>
          <p:spPr>
            <a:xfrm>
              <a:off x="8525454" y="516783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/>
            <p:nvPr/>
          </p:nvCxnSpPr>
          <p:spPr>
            <a:xfrm>
              <a:off x="7022292" y="528690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/>
            <p:cNvCxnSpPr/>
            <p:nvPr/>
          </p:nvCxnSpPr>
          <p:spPr>
            <a:xfrm>
              <a:off x="6552070" y="487007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8" name="Oval 447"/>
            <p:cNvSpPr/>
            <p:nvPr/>
          </p:nvSpPr>
          <p:spPr>
            <a:xfrm>
              <a:off x="5483568" y="3926862"/>
              <a:ext cx="3898900" cy="1906282"/>
            </a:xfrm>
            <a:prstGeom prst="ellipse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49" name="TextBox 448"/>
          <p:cNvSpPr txBox="1"/>
          <p:nvPr/>
        </p:nvSpPr>
        <p:spPr>
          <a:xfrm>
            <a:off x="6028637" y="2861662"/>
            <a:ext cx="6526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100 </a:t>
            </a:r>
            <a:endParaRPr lang="en-US" sz="2400" dirty="0"/>
          </a:p>
        </p:txBody>
      </p:sp>
      <p:sp>
        <p:nvSpPr>
          <p:cNvPr id="450" name="TextBox 449"/>
          <p:cNvSpPr txBox="1"/>
          <p:nvPr/>
        </p:nvSpPr>
        <p:spPr>
          <a:xfrm>
            <a:off x="5652017" y="1222930"/>
            <a:ext cx="3219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 millions of transcripts in each</a:t>
            </a:r>
            <a:endParaRPr lang="en-US" dirty="0"/>
          </a:p>
        </p:txBody>
      </p:sp>
      <p:sp>
        <p:nvSpPr>
          <p:cNvPr id="451" name="TextBox 450"/>
          <p:cNvSpPr txBox="1"/>
          <p:nvPr/>
        </p:nvSpPr>
        <p:spPr>
          <a:xfrm>
            <a:off x="6680319" y="2689295"/>
            <a:ext cx="11425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gene</a:t>
            </a:r>
            <a:r>
              <a:rPr lang="en-US" sz="2400" dirty="0" smtClean="0"/>
              <a:t> of interest</a:t>
            </a:r>
            <a:endParaRPr lang="en-US" sz="2400" dirty="0"/>
          </a:p>
        </p:txBody>
      </p:sp>
      <p:sp>
        <p:nvSpPr>
          <p:cNvPr id="452" name="TextBox 451"/>
          <p:cNvSpPr txBox="1"/>
          <p:nvPr/>
        </p:nvSpPr>
        <p:spPr>
          <a:xfrm>
            <a:off x="7914413" y="2861662"/>
            <a:ext cx="340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5</a:t>
            </a:r>
            <a:endParaRPr lang="en-US" sz="2400" dirty="0"/>
          </a:p>
        </p:txBody>
      </p:sp>
      <p:cxnSp>
        <p:nvCxnSpPr>
          <p:cNvPr id="454" name="Straight Connector 453"/>
          <p:cNvCxnSpPr/>
          <p:nvPr/>
        </p:nvCxnSpPr>
        <p:spPr>
          <a:xfrm>
            <a:off x="5514656" y="3715905"/>
            <a:ext cx="3312292" cy="0"/>
          </a:xfrm>
          <a:prstGeom prst="line">
            <a:avLst/>
          </a:prstGeom>
          <a:ln w="38100" cmpd="sng">
            <a:solidFill>
              <a:schemeClr val="bg1">
                <a:lumMod val="6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5" name="TextBox 454"/>
          <p:cNvSpPr txBox="1"/>
          <p:nvPr/>
        </p:nvSpPr>
        <p:spPr>
          <a:xfrm>
            <a:off x="5521185" y="3683242"/>
            <a:ext cx="29914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sequence </a:t>
            </a:r>
            <a:r>
              <a:rPr lang="en-US" sz="2000" b="1" dirty="0" smtClean="0">
                <a:solidFill>
                  <a:srgbClr val="FF0000"/>
                </a:solidFill>
              </a:rPr>
              <a:t>1,000</a:t>
            </a:r>
            <a:r>
              <a:rPr lang="en-US" sz="2000" dirty="0" smtClean="0"/>
              <a:t> transcripts</a:t>
            </a:r>
            <a:endParaRPr lang="en-US" sz="2000" dirty="0"/>
          </a:p>
        </p:txBody>
      </p:sp>
      <p:sp>
        <p:nvSpPr>
          <p:cNvPr id="456" name="TextBox 455"/>
          <p:cNvSpPr txBox="1"/>
          <p:nvPr/>
        </p:nvSpPr>
        <p:spPr>
          <a:xfrm>
            <a:off x="6028637" y="4093456"/>
            <a:ext cx="2363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0                       0</a:t>
            </a:r>
            <a:endParaRPr lang="en-US" sz="2400" dirty="0"/>
          </a:p>
        </p:txBody>
      </p:sp>
      <p:sp>
        <p:nvSpPr>
          <p:cNvPr id="457" name="TextBox 456"/>
          <p:cNvSpPr txBox="1"/>
          <p:nvPr/>
        </p:nvSpPr>
        <p:spPr>
          <a:xfrm>
            <a:off x="6028637" y="5192342"/>
            <a:ext cx="2592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10                      1</a:t>
            </a:r>
            <a:endParaRPr lang="en-US" sz="2400" dirty="0"/>
          </a:p>
        </p:txBody>
      </p:sp>
      <p:sp>
        <p:nvSpPr>
          <p:cNvPr id="458" name="TextBox 457"/>
          <p:cNvSpPr txBox="1"/>
          <p:nvPr/>
        </p:nvSpPr>
        <p:spPr>
          <a:xfrm>
            <a:off x="5521185" y="4698756"/>
            <a:ext cx="3305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sequence </a:t>
            </a:r>
            <a:r>
              <a:rPr lang="en-US" sz="2000" b="1" dirty="0" smtClean="0">
                <a:solidFill>
                  <a:srgbClr val="FF0000"/>
                </a:solidFill>
              </a:rPr>
              <a:t>1 million </a:t>
            </a:r>
            <a:r>
              <a:rPr lang="en-US" sz="2000" dirty="0" smtClean="0"/>
              <a:t>transcripts</a:t>
            </a:r>
            <a:endParaRPr lang="en-US" sz="2000" dirty="0"/>
          </a:p>
        </p:txBody>
      </p:sp>
      <p:sp>
        <p:nvSpPr>
          <p:cNvPr id="464" name="Rectangle 463"/>
          <p:cNvSpPr/>
          <p:nvPr/>
        </p:nvSpPr>
        <p:spPr>
          <a:xfrm flipV="1">
            <a:off x="330199" y="1471274"/>
            <a:ext cx="4580469" cy="147973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TextBox 464"/>
          <p:cNvSpPr txBox="1"/>
          <p:nvPr/>
        </p:nvSpPr>
        <p:spPr>
          <a:xfrm>
            <a:off x="1744134" y="1004396"/>
            <a:ext cx="1462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genomic DNA</a:t>
            </a:r>
            <a:endParaRPr lang="en-US" dirty="0"/>
          </a:p>
        </p:txBody>
      </p:sp>
      <p:sp>
        <p:nvSpPr>
          <p:cNvPr id="467" name="Rectangle 466"/>
          <p:cNvSpPr/>
          <p:nvPr/>
        </p:nvSpPr>
        <p:spPr>
          <a:xfrm flipV="1">
            <a:off x="330200" y="2486672"/>
            <a:ext cx="1083734" cy="1296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Rectangle 468"/>
          <p:cNvSpPr/>
          <p:nvPr/>
        </p:nvSpPr>
        <p:spPr>
          <a:xfrm flipV="1">
            <a:off x="1413934" y="2486671"/>
            <a:ext cx="651933" cy="12968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Rectangle 469"/>
          <p:cNvSpPr/>
          <p:nvPr/>
        </p:nvSpPr>
        <p:spPr>
          <a:xfrm flipV="1">
            <a:off x="2065867" y="2486739"/>
            <a:ext cx="711200" cy="1313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Rectangle 470"/>
          <p:cNvSpPr/>
          <p:nvPr/>
        </p:nvSpPr>
        <p:spPr>
          <a:xfrm flipV="1">
            <a:off x="2777067" y="2486789"/>
            <a:ext cx="431800" cy="1294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Rectangle 471"/>
          <p:cNvSpPr/>
          <p:nvPr/>
        </p:nvSpPr>
        <p:spPr>
          <a:xfrm flipV="1">
            <a:off x="3208867" y="2489254"/>
            <a:ext cx="558801" cy="12451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Rectangle 472"/>
          <p:cNvSpPr/>
          <p:nvPr/>
        </p:nvSpPr>
        <p:spPr>
          <a:xfrm flipV="1">
            <a:off x="4199468" y="2486738"/>
            <a:ext cx="711200" cy="12957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Rectangle 473"/>
          <p:cNvSpPr/>
          <p:nvPr/>
        </p:nvSpPr>
        <p:spPr>
          <a:xfrm flipV="1">
            <a:off x="3767668" y="2486789"/>
            <a:ext cx="431800" cy="12944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Rectangle 474"/>
          <p:cNvSpPr/>
          <p:nvPr/>
        </p:nvSpPr>
        <p:spPr>
          <a:xfrm flipV="1">
            <a:off x="849507" y="3399296"/>
            <a:ext cx="1083734" cy="12968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Rectangle 475"/>
          <p:cNvSpPr/>
          <p:nvPr/>
        </p:nvSpPr>
        <p:spPr>
          <a:xfrm flipV="1">
            <a:off x="1929008" y="3399295"/>
            <a:ext cx="711200" cy="12968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7" name="Rectangle 476"/>
          <p:cNvSpPr/>
          <p:nvPr/>
        </p:nvSpPr>
        <p:spPr>
          <a:xfrm flipV="1">
            <a:off x="2625696" y="3399296"/>
            <a:ext cx="558801" cy="13126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Rectangle 477"/>
          <p:cNvSpPr/>
          <p:nvPr/>
        </p:nvSpPr>
        <p:spPr>
          <a:xfrm flipV="1">
            <a:off x="3180264" y="3399296"/>
            <a:ext cx="711200" cy="13126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8" name="Parallelogram 497"/>
          <p:cNvSpPr/>
          <p:nvPr/>
        </p:nvSpPr>
        <p:spPr>
          <a:xfrm flipH="1">
            <a:off x="330196" y="2631013"/>
            <a:ext cx="1574801" cy="755584"/>
          </a:xfrm>
          <a:prstGeom prst="parallelogram">
            <a:avLst>
              <a:gd name="adj" fmla="val 67858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Parallelogram 498"/>
          <p:cNvSpPr/>
          <p:nvPr/>
        </p:nvSpPr>
        <p:spPr>
          <a:xfrm>
            <a:off x="1920543" y="2626737"/>
            <a:ext cx="856524" cy="759859"/>
          </a:xfrm>
          <a:prstGeom prst="parallelogram">
            <a:avLst>
              <a:gd name="adj" fmla="val 19208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Parallelogram 499"/>
          <p:cNvSpPr/>
          <p:nvPr/>
        </p:nvSpPr>
        <p:spPr>
          <a:xfrm>
            <a:off x="2640208" y="2624819"/>
            <a:ext cx="1127460" cy="761777"/>
          </a:xfrm>
          <a:prstGeom prst="parallelogram">
            <a:avLst>
              <a:gd name="adj" fmla="val 7338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Parallelogram 500"/>
          <p:cNvSpPr/>
          <p:nvPr/>
        </p:nvSpPr>
        <p:spPr>
          <a:xfrm>
            <a:off x="3201429" y="2631013"/>
            <a:ext cx="1692303" cy="760709"/>
          </a:xfrm>
          <a:prstGeom prst="parallelogram">
            <a:avLst>
              <a:gd name="adj" fmla="val 130845"/>
            </a:avLst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Down Arrow 501"/>
          <p:cNvSpPr/>
          <p:nvPr/>
        </p:nvSpPr>
        <p:spPr>
          <a:xfrm>
            <a:off x="2286000" y="1842912"/>
            <a:ext cx="397933" cy="368619"/>
          </a:xfrm>
          <a:prstGeom prst="downArrow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3" name="TextBox 502"/>
          <p:cNvSpPr txBox="1"/>
          <p:nvPr/>
        </p:nvSpPr>
        <p:spPr>
          <a:xfrm>
            <a:off x="601133" y="2169432"/>
            <a:ext cx="642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6">
                    <a:lumMod val="75000"/>
                  </a:schemeClr>
                </a:solidFill>
              </a:rPr>
              <a:t>exon</a:t>
            </a: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504" name="TextBox 503"/>
          <p:cNvSpPr txBox="1"/>
          <p:nvPr/>
        </p:nvSpPr>
        <p:spPr>
          <a:xfrm>
            <a:off x="1364275" y="2169432"/>
            <a:ext cx="759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intron</a:t>
            </a: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05" name="TextBox 504"/>
          <p:cNvSpPr txBox="1"/>
          <p:nvPr/>
        </p:nvSpPr>
        <p:spPr>
          <a:xfrm>
            <a:off x="1525262" y="3600445"/>
            <a:ext cx="177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mRNA/transcript</a:t>
            </a:r>
            <a:endParaRPr lang="en-US" dirty="0"/>
          </a:p>
        </p:txBody>
      </p:sp>
      <p:sp>
        <p:nvSpPr>
          <p:cNvPr id="506" name="TextBox 505"/>
          <p:cNvSpPr txBox="1"/>
          <p:nvPr/>
        </p:nvSpPr>
        <p:spPr>
          <a:xfrm>
            <a:off x="279400" y="3969777"/>
            <a:ext cx="5010150" cy="1559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 smtClean="0"/>
              <a:t>Essentially, RNA-</a:t>
            </a:r>
            <a:r>
              <a:rPr lang="en-US" sz="2000" dirty="0" err="1" smtClean="0"/>
              <a:t>Seq</a:t>
            </a:r>
            <a:r>
              <a:rPr lang="en-US" sz="2000" dirty="0" smtClean="0"/>
              <a:t> is designed to measure mRNA accumulation levels of genes by </a:t>
            </a:r>
          </a:p>
          <a:p>
            <a:pPr>
              <a:lnSpc>
                <a:spcPct val="120000"/>
              </a:lnSpc>
            </a:pPr>
            <a:r>
              <a:rPr lang="en-US" sz="2000" b="1" dirty="0" smtClean="0"/>
              <a:t>1) recognizing mRNA based on sequences</a:t>
            </a:r>
          </a:p>
          <a:p>
            <a:pPr>
              <a:lnSpc>
                <a:spcPct val="120000"/>
              </a:lnSpc>
            </a:pPr>
            <a:r>
              <a:rPr lang="en-US" sz="2000" b="1" dirty="0" smtClean="0"/>
              <a:t>2) quantifying mRNA of each gene</a:t>
            </a:r>
            <a:endParaRPr lang="en-US" sz="2000" b="1" dirty="0"/>
          </a:p>
        </p:txBody>
      </p:sp>
      <p:cxnSp>
        <p:nvCxnSpPr>
          <p:cNvPr id="507" name="Straight Connector 506"/>
          <p:cNvCxnSpPr/>
          <p:nvPr/>
        </p:nvCxnSpPr>
        <p:spPr>
          <a:xfrm>
            <a:off x="5514656" y="5735205"/>
            <a:ext cx="3312292" cy="0"/>
          </a:xfrm>
          <a:prstGeom prst="line">
            <a:avLst/>
          </a:prstGeom>
          <a:ln w="38100" cmpd="sng">
            <a:solidFill>
              <a:schemeClr val="bg1">
                <a:lumMod val="6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8" name="Down Arrow 507"/>
          <p:cNvSpPr/>
          <p:nvPr/>
        </p:nvSpPr>
        <p:spPr>
          <a:xfrm>
            <a:off x="7107848" y="5673310"/>
            <a:ext cx="199470" cy="269200"/>
          </a:xfrm>
          <a:prstGeom prst="downArrow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TextBox 508"/>
          <p:cNvSpPr txBox="1"/>
          <p:nvPr/>
        </p:nvSpPr>
        <p:spPr>
          <a:xfrm>
            <a:off x="5644222" y="6070600"/>
            <a:ext cx="3148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Differential expression (DE)?</a:t>
            </a:r>
            <a:endParaRPr lang="en-US" sz="2000" dirty="0"/>
          </a:p>
        </p:txBody>
      </p:sp>
      <p:sp>
        <p:nvSpPr>
          <p:cNvPr id="225" name="TextBox 224"/>
          <p:cNvSpPr txBox="1"/>
          <p:nvPr/>
        </p:nvSpPr>
        <p:spPr>
          <a:xfrm>
            <a:off x="248686" y="5744315"/>
            <a:ext cx="5342173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00" dirty="0" smtClean="0">
                <a:solidFill>
                  <a:srgbClr val="008000"/>
                </a:solidFill>
              </a:rPr>
              <a:t>Millions times of sampling to quantify each component (transcript) in tissue samples.</a:t>
            </a:r>
            <a:endParaRPr lang="en-US" sz="2300" dirty="0">
              <a:solidFill>
                <a:srgbClr val="008000"/>
              </a:solidFill>
            </a:endParaRPr>
          </a:p>
        </p:txBody>
      </p:sp>
      <p:sp>
        <p:nvSpPr>
          <p:cNvPr id="226" name="Slide Number Placeholder 2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AB89-B125-9242-8DB3-C0D669061AD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656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143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Summary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0366"/>
            <a:ext cx="8432800" cy="4881033"/>
          </a:xfrm>
        </p:spPr>
        <p:txBody>
          <a:bodyPr>
            <a:normAutofit/>
          </a:bodyPr>
          <a:lstStyle/>
          <a:p>
            <a:r>
              <a:rPr lang="en-US" sz="2800" dirty="0" smtClean="0"/>
              <a:t>Randomization of experimental units is needed and each sample requires certain sequencing depth.</a:t>
            </a:r>
          </a:p>
          <a:p>
            <a:r>
              <a:rPr lang="en-US" sz="2800" dirty="0" smtClean="0"/>
              <a:t>Biological replication rather than technical replication is typically needed for an RNA-</a:t>
            </a:r>
            <a:r>
              <a:rPr lang="en-US" sz="2800" dirty="0" err="1" smtClean="0"/>
              <a:t>Seq</a:t>
            </a:r>
            <a:r>
              <a:rPr lang="en-US" sz="2800" dirty="0" smtClean="0"/>
              <a:t> experiment.</a:t>
            </a:r>
          </a:p>
          <a:p>
            <a:r>
              <a:rPr lang="en-US" sz="2800" dirty="0" smtClean="0"/>
              <a:t>P-values need to be corrected to account for multiple tests. The FDR method is a reliable approach for the correction.</a:t>
            </a:r>
          </a:p>
          <a:p>
            <a:r>
              <a:rPr lang="en-US" sz="2800" dirty="0" smtClean="0"/>
              <a:t>Many bioinformatics pipelines and statistical methods have been developed. Methods and parameters need to be carefully selected.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AB89-B125-9242-8DB3-C0D669061ADA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8785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1162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Selected references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63600"/>
            <a:ext cx="8229600" cy="5718175"/>
          </a:xfrm>
        </p:spPr>
        <p:txBody>
          <a:bodyPr>
            <a:normAutofit/>
          </a:bodyPr>
          <a:lstStyle/>
          <a:p>
            <a:r>
              <a:rPr lang="en-US" sz="1800" dirty="0" err="1"/>
              <a:t>Benjamini</a:t>
            </a:r>
            <a:r>
              <a:rPr lang="en-US" sz="1800" dirty="0"/>
              <a:t> Y, Hochberg Y. (FDR co-authors). 1995. Controlling the False Discovery Rate - a Practical and Powerful Approach to Multiple Testing. Journal of the Royal Statistical Society Series B-Methodological 57:289-300.</a:t>
            </a:r>
          </a:p>
          <a:p>
            <a:r>
              <a:rPr lang="en-US" sz="1800" dirty="0" err="1"/>
              <a:t>Conesa</a:t>
            </a:r>
            <a:r>
              <a:rPr lang="en-US" sz="1800" dirty="0"/>
              <a:t> A, Madrigal P, </a:t>
            </a:r>
            <a:r>
              <a:rPr lang="en-US" sz="1800" dirty="0" err="1"/>
              <a:t>Tarazona</a:t>
            </a:r>
            <a:r>
              <a:rPr lang="en-US" sz="1800" dirty="0"/>
              <a:t> S, Gomez-</a:t>
            </a:r>
            <a:r>
              <a:rPr lang="en-US" sz="1800" dirty="0" err="1"/>
              <a:t>Cabrero</a:t>
            </a:r>
            <a:r>
              <a:rPr lang="en-US" sz="1800" dirty="0"/>
              <a:t> D, </a:t>
            </a:r>
            <a:r>
              <a:rPr lang="en-US" sz="1800" dirty="0" err="1"/>
              <a:t>Cervera</a:t>
            </a:r>
            <a:r>
              <a:rPr lang="en-US" sz="1800" dirty="0"/>
              <a:t> A, McPherson A, </a:t>
            </a:r>
            <a:r>
              <a:rPr lang="en-US" sz="1800" dirty="0" err="1"/>
              <a:t>Szczesniak</a:t>
            </a:r>
            <a:r>
              <a:rPr lang="en-US" sz="1800" dirty="0"/>
              <a:t> MW, Gaffney DJ, </a:t>
            </a:r>
            <a:r>
              <a:rPr lang="en-US" sz="1800" dirty="0" err="1"/>
              <a:t>Elo</a:t>
            </a:r>
            <a:r>
              <a:rPr lang="en-US" sz="1800" dirty="0"/>
              <a:t> LL, Zhang X, et al. 2016. A survey of best practices for RNA-</a:t>
            </a:r>
            <a:r>
              <a:rPr lang="en-US" sz="1800" dirty="0" err="1"/>
              <a:t>seq</a:t>
            </a:r>
            <a:r>
              <a:rPr lang="en-US" sz="1800" dirty="0"/>
              <a:t> data analysis. Genome </a:t>
            </a:r>
            <a:r>
              <a:rPr lang="en-US" sz="1800" dirty="0" err="1"/>
              <a:t>Biol</a:t>
            </a:r>
            <a:r>
              <a:rPr lang="en-US" sz="1800" dirty="0"/>
              <a:t> 17:13.</a:t>
            </a:r>
          </a:p>
          <a:p>
            <a:r>
              <a:rPr lang="en-US" sz="1800" dirty="0"/>
              <a:t>Liu S, </a:t>
            </a:r>
            <a:r>
              <a:rPr lang="en-US" sz="1800" dirty="0" err="1"/>
              <a:t>Yeh</a:t>
            </a:r>
            <a:r>
              <a:rPr lang="en-US" sz="1800" dirty="0"/>
              <a:t> CT, Tang HM, Nettleton D, </a:t>
            </a:r>
            <a:r>
              <a:rPr lang="en-US" sz="1800" dirty="0" err="1"/>
              <a:t>Schnable</a:t>
            </a:r>
            <a:r>
              <a:rPr lang="en-US" sz="1800" dirty="0"/>
              <a:t> PS. 2012. Gene mapping via bulked </a:t>
            </a:r>
            <a:r>
              <a:rPr lang="en-US" sz="1800" dirty="0" err="1"/>
              <a:t>segregant</a:t>
            </a:r>
            <a:r>
              <a:rPr lang="en-US" sz="1800" dirty="0"/>
              <a:t> RNA-</a:t>
            </a:r>
            <a:r>
              <a:rPr lang="en-US" sz="1800" dirty="0" err="1"/>
              <a:t>Seq</a:t>
            </a:r>
            <a:r>
              <a:rPr lang="en-US" sz="1800" dirty="0"/>
              <a:t> (BSR-</a:t>
            </a:r>
            <a:r>
              <a:rPr lang="en-US" sz="1800" dirty="0" err="1"/>
              <a:t>Seq</a:t>
            </a:r>
            <a:r>
              <a:rPr lang="en-US" sz="1800" dirty="0"/>
              <a:t>). </a:t>
            </a:r>
            <a:r>
              <a:rPr lang="en-US" sz="1800" dirty="0" err="1"/>
              <a:t>PLoS</a:t>
            </a:r>
            <a:r>
              <a:rPr lang="en-US" sz="1800" dirty="0"/>
              <a:t> One 7:e36406.</a:t>
            </a:r>
          </a:p>
          <a:p>
            <a:r>
              <a:rPr lang="en-US" sz="1800" dirty="0"/>
              <a:t>Love MI, Huber W, Anders S. (DeSeq2 co-authors). 2014. Moderated estimation of fold change and dispersion for RNA-</a:t>
            </a:r>
            <a:r>
              <a:rPr lang="en-US" sz="1800" dirty="0" err="1"/>
              <a:t>seq</a:t>
            </a:r>
            <a:r>
              <a:rPr lang="en-US" sz="1800" dirty="0"/>
              <a:t> data with DESeq2. Genome </a:t>
            </a:r>
            <a:r>
              <a:rPr lang="en-US" sz="1800" dirty="0" err="1"/>
              <a:t>Biol</a:t>
            </a:r>
            <a:r>
              <a:rPr lang="en-US" sz="1800" dirty="0"/>
              <a:t> 15:550.</a:t>
            </a:r>
          </a:p>
          <a:p>
            <a:r>
              <a:rPr lang="en-US" sz="1800" dirty="0" err="1"/>
              <a:t>Macosko</a:t>
            </a:r>
            <a:r>
              <a:rPr lang="en-US" sz="1800" dirty="0"/>
              <a:t> EZ, </a:t>
            </a:r>
            <a:r>
              <a:rPr lang="en-US" sz="1800" dirty="0" err="1"/>
              <a:t>Basu</a:t>
            </a:r>
            <a:r>
              <a:rPr lang="en-US" sz="1800" dirty="0"/>
              <a:t> A, </a:t>
            </a:r>
            <a:r>
              <a:rPr lang="en-US" sz="1800" dirty="0" err="1"/>
              <a:t>Satija</a:t>
            </a:r>
            <a:r>
              <a:rPr lang="en-US" sz="1800" dirty="0"/>
              <a:t> R, </a:t>
            </a:r>
            <a:r>
              <a:rPr lang="en-US" sz="1800" dirty="0" err="1"/>
              <a:t>Nemesh</a:t>
            </a:r>
            <a:r>
              <a:rPr lang="en-US" sz="1800" dirty="0"/>
              <a:t> J, </a:t>
            </a:r>
            <a:r>
              <a:rPr lang="en-US" sz="1800" dirty="0" err="1"/>
              <a:t>Shekhar</a:t>
            </a:r>
            <a:r>
              <a:rPr lang="en-US" sz="1800" dirty="0"/>
              <a:t> K, Goldman M, </a:t>
            </a:r>
            <a:r>
              <a:rPr lang="en-US" sz="1800" dirty="0" err="1"/>
              <a:t>Tirosh</a:t>
            </a:r>
            <a:r>
              <a:rPr lang="en-US" sz="1800" dirty="0"/>
              <a:t> I, </a:t>
            </a:r>
            <a:r>
              <a:rPr lang="en-US" sz="1800" dirty="0" err="1"/>
              <a:t>Bialas</a:t>
            </a:r>
            <a:r>
              <a:rPr lang="en-US" sz="1800" dirty="0"/>
              <a:t> AR, </a:t>
            </a:r>
            <a:r>
              <a:rPr lang="en-US" sz="1800" dirty="0" err="1"/>
              <a:t>Kamitaki</a:t>
            </a:r>
            <a:r>
              <a:rPr lang="en-US" sz="1800" dirty="0"/>
              <a:t> N, </a:t>
            </a:r>
            <a:r>
              <a:rPr lang="en-US" sz="1800" dirty="0" err="1"/>
              <a:t>Martersteck</a:t>
            </a:r>
            <a:r>
              <a:rPr lang="en-US" sz="1800" dirty="0"/>
              <a:t> EM, et al. 2015. Highly Parallel Genome-wide Expression Profiling of Individual Cells Using </a:t>
            </a:r>
            <a:r>
              <a:rPr lang="en-US" sz="1800" dirty="0" err="1"/>
              <a:t>Nanoliter</a:t>
            </a:r>
            <a:r>
              <a:rPr lang="en-US" sz="1800" dirty="0"/>
              <a:t> Droplets. Cell 161:1202-1214.</a:t>
            </a:r>
          </a:p>
          <a:p>
            <a:r>
              <a:rPr lang="en-US" sz="1800" dirty="0"/>
              <a:t>Robinson MD, McCarthy DJ, Smyth GK. 2010. </a:t>
            </a:r>
            <a:r>
              <a:rPr lang="en-US" sz="1800" dirty="0" err="1"/>
              <a:t>edgeR</a:t>
            </a:r>
            <a:r>
              <a:rPr lang="en-US" sz="1800" dirty="0"/>
              <a:t>: a </a:t>
            </a:r>
            <a:r>
              <a:rPr lang="en-US" sz="1800" dirty="0" err="1"/>
              <a:t>Bioconductor</a:t>
            </a:r>
            <a:r>
              <a:rPr lang="en-US" sz="1800" dirty="0"/>
              <a:t> package for differential expression analysis of digital gene expression data. Bioinformatics 26:139-140.</a:t>
            </a:r>
          </a:p>
          <a:p>
            <a:r>
              <a:rPr lang="en-US" sz="1800" dirty="0"/>
              <a:t>Wang B, Tseng E, </a:t>
            </a:r>
            <a:r>
              <a:rPr lang="en-US" sz="1800" dirty="0" err="1"/>
              <a:t>Regulski</a:t>
            </a:r>
            <a:r>
              <a:rPr lang="en-US" sz="1800" dirty="0"/>
              <a:t> M, Clark TA, Hon T, Jiao Y, Lu Z, Olson A, Stein JC, Ware D. 2016. Unveiling the complexity of the maize </a:t>
            </a:r>
            <a:r>
              <a:rPr lang="en-US" sz="1800" dirty="0" err="1"/>
              <a:t>transcriptome</a:t>
            </a:r>
            <a:r>
              <a:rPr lang="en-US" sz="1800" dirty="0"/>
              <a:t> by single-molecule long-read sequencing. Nat </a:t>
            </a:r>
            <a:r>
              <a:rPr lang="en-US" sz="1800" dirty="0" err="1"/>
              <a:t>Commun</a:t>
            </a:r>
            <a:r>
              <a:rPr lang="en-US" sz="1800" dirty="0"/>
              <a:t> 7:11708.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AB89-B125-9242-8DB3-C0D669061ADA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382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1883373" y="128588"/>
            <a:ext cx="5673127" cy="574675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800" dirty="0">
                <a:latin typeface="Calibri" charset="0"/>
                <a:ea typeface="ＭＳ Ｐゴシック" charset="0"/>
                <a:cs typeface="ＭＳ Ｐゴシック" charset="0"/>
              </a:rPr>
              <a:t>Race of sequencing technologies</a:t>
            </a:r>
            <a:endParaRPr lang="en-US" sz="2800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23555" name="TextBox 8"/>
          <p:cNvSpPr txBox="1">
            <a:spLocks noChangeArrowheads="1"/>
          </p:cNvSpPr>
          <p:nvPr/>
        </p:nvSpPr>
        <p:spPr bwMode="auto">
          <a:xfrm>
            <a:off x="0" y="128588"/>
            <a:ext cx="22193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>
                <a:latin typeface="Optima" charset="0"/>
                <a:cs typeface="Optima" charset="0"/>
              </a:rPr>
              <a:t>1970</a:t>
            </a:r>
            <a:r>
              <a:rPr lang="ja-JP" altLang="en-US" sz="2000" dirty="0">
                <a:latin typeface="Optima" charset="0"/>
                <a:cs typeface="Optima" charset="0"/>
              </a:rPr>
              <a:t>’</a:t>
            </a:r>
            <a:r>
              <a:rPr lang="en-US" altLang="ja-JP" sz="2000" dirty="0">
                <a:latin typeface="Optima" charset="0"/>
                <a:cs typeface="Optima" charset="0"/>
              </a:rPr>
              <a:t>s Sanger sequencing</a:t>
            </a:r>
            <a:endParaRPr lang="en-US" sz="2000" dirty="0">
              <a:latin typeface="Optima" charset="0"/>
              <a:cs typeface="Optima" charset="0"/>
            </a:endParaRPr>
          </a:p>
        </p:txBody>
      </p:sp>
      <p:sp>
        <p:nvSpPr>
          <p:cNvPr id="2355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6565900" y="6369050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C97B0F4-B9BA-444D-A2D5-03F729A73E97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7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23557" name="TextBox 6"/>
          <p:cNvSpPr txBox="1">
            <a:spLocks noChangeArrowheads="1"/>
          </p:cNvSpPr>
          <p:nvPr/>
        </p:nvSpPr>
        <p:spPr bwMode="auto">
          <a:xfrm>
            <a:off x="1883373" y="906793"/>
            <a:ext cx="13763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latin typeface="Optima" charset="0"/>
                <a:cs typeface="Optima" charset="0"/>
              </a:rPr>
              <a:t>Roche 454</a:t>
            </a:r>
          </a:p>
        </p:txBody>
      </p:sp>
      <p:sp>
        <p:nvSpPr>
          <p:cNvPr id="23558" name="TextBox 8"/>
          <p:cNvSpPr txBox="1">
            <a:spLocks noChangeArrowheads="1"/>
          </p:cNvSpPr>
          <p:nvPr/>
        </p:nvSpPr>
        <p:spPr bwMode="auto">
          <a:xfrm>
            <a:off x="4602603" y="3459926"/>
            <a:ext cx="10969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latin typeface="Optima" charset="0"/>
                <a:cs typeface="Optima" charset="0"/>
              </a:rPr>
              <a:t>Illumina</a:t>
            </a:r>
          </a:p>
        </p:txBody>
      </p:sp>
      <p:sp>
        <p:nvSpPr>
          <p:cNvPr id="23560" name="TextBox 2"/>
          <p:cNvSpPr txBox="1">
            <a:spLocks noChangeArrowheads="1"/>
          </p:cNvSpPr>
          <p:nvPr/>
        </p:nvSpPr>
        <p:spPr bwMode="auto">
          <a:xfrm>
            <a:off x="1562540" y="6442866"/>
            <a:ext cx="2643188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Data source: genome.gov/sequencingcosts</a:t>
            </a: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6107113" y="1017588"/>
            <a:ext cx="2959100" cy="1698625"/>
            <a:chOff x="6093732" y="1004480"/>
            <a:chExt cx="2960461" cy="1698625"/>
          </a:xfrm>
        </p:grpSpPr>
        <p:pic>
          <p:nvPicPr>
            <p:cNvPr id="23566" name="Picture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3732" y="1004480"/>
              <a:ext cx="2960461" cy="169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8279137" y="2471330"/>
              <a:ext cx="775056" cy="2159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800" dirty="0" err="1">
                  <a:solidFill>
                    <a:schemeClr val="bg1">
                      <a:lumMod val="50000"/>
                    </a:schemeClr>
                  </a:solidFill>
                </a:rPr>
                <a:t>eetimes.com</a:t>
              </a:r>
              <a:endParaRPr 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83369" y="901037"/>
            <a:ext cx="6858624" cy="5789475"/>
            <a:chOff x="0" y="2607239"/>
            <a:chExt cx="4428964" cy="3529310"/>
          </a:xfrm>
        </p:grpSpPr>
        <p:sp>
          <p:nvSpPr>
            <p:cNvPr id="20" name="TextBox 19"/>
            <p:cNvSpPr txBox="1"/>
            <p:nvPr/>
          </p:nvSpPr>
          <p:spPr>
            <a:xfrm>
              <a:off x="0" y="5921105"/>
              <a:ext cx="941283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" dirty="0" err="1"/>
                <a:t>www.genome.gov</a:t>
              </a:r>
              <a:endParaRPr lang="en-US" sz="800" dirty="0"/>
            </a:p>
          </p:txBody>
        </p:sp>
        <p:pic>
          <p:nvPicPr>
            <p:cNvPr id="21" name="Picture 20" descr="NGS.cost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134" y="2607239"/>
              <a:ext cx="4291830" cy="3406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35450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38850" y="325384"/>
            <a:ext cx="1612900" cy="3937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total RNA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038850" y="987195"/>
            <a:ext cx="1612900" cy="393700"/>
          </a:xfrm>
          <a:prstGeom prst="rect">
            <a:avLst/>
          </a:prstGeom>
          <a:solidFill>
            <a:srgbClr val="FCD5B5"/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mRNA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6038850" y="1649006"/>
            <a:ext cx="1612900" cy="393700"/>
          </a:xfrm>
          <a:prstGeom prst="rect">
            <a:avLst/>
          </a:prstGeom>
          <a:solidFill>
            <a:srgbClr val="FCD5B5"/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DNA library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38850" y="2310817"/>
            <a:ext cx="1612900" cy="393700"/>
          </a:xfrm>
          <a:prstGeom prst="rect">
            <a:avLst/>
          </a:prstGeom>
          <a:solidFill>
            <a:srgbClr val="FCD5B5"/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sequencing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38850" y="2972628"/>
            <a:ext cx="1612900" cy="3937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</a:t>
            </a:r>
            <a:r>
              <a:rPr lang="en-US" sz="2000" dirty="0" smtClean="0">
                <a:solidFill>
                  <a:schemeClr val="tx1"/>
                </a:solidFill>
              </a:rPr>
              <a:t>eads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38850" y="3634439"/>
            <a:ext cx="1612900" cy="3937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a</a:t>
            </a:r>
            <a:r>
              <a:rPr lang="en-US" sz="2000" dirty="0" smtClean="0">
                <a:solidFill>
                  <a:schemeClr val="tx1"/>
                </a:solidFill>
              </a:rPr>
              <a:t>lignment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038850" y="4296250"/>
            <a:ext cx="1612900" cy="393700"/>
          </a:xfrm>
          <a:prstGeom prst="rect">
            <a:avLst/>
          </a:prstGeom>
          <a:solidFill>
            <a:srgbClr val="CCC1DA"/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read counts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038850" y="4958061"/>
            <a:ext cx="1612900" cy="3937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statistical test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038850" y="5619872"/>
            <a:ext cx="1612900" cy="393700"/>
          </a:xfrm>
          <a:prstGeom prst="rect">
            <a:avLst/>
          </a:prstGeom>
          <a:solidFill>
            <a:srgbClr val="D7E4BD"/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q-values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38850" y="6281684"/>
            <a:ext cx="1612900" cy="393700"/>
          </a:xfrm>
          <a:prstGeom prst="rect">
            <a:avLst/>
          </a:prstGeom>
          <a:solidFill>
            <a:srgbClr val="D7E4BD"/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significance</a:t>
            </a:r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stCxn id="2" idx="2"/>
            <a:endCxn id="4" idx="0"/>
          </p:cNvCxnSpPr>
          <p:nvPr/>
        </p:nvCxnSpPr>
        <p:spPr>
          <a:xfrm>
            <a:off x="6845300" y="719084"/>
            <a:ext cx="0" cy="26811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2"/>
            <a:endCxn id="5" idx="0"/>
          </p:cNvCxnSpPr>
          <p:nvPr/>
        </p:nvCxnSpPr>
        <p:spPr>
          <a:xfrm>
            <a:off x="6845300" y="1380895"/>
            <a:ext cx="0" cy="26811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2"/>
            <a:endCxn id="6" idx="0"/>
          </p:cNvCxnSpPr>
          <p:nvPr/>
        </p:nvCxnSpPr>
        <p:spPr>
          <a:xfrm>
            <a:off x="6845300" y="2042706"/>
            <a:ext cx="0" cy="26811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2"/>
            <a:endCxn id="7" idx="0"/>
          </p:cNvCxnSpPr>
          <p:nvPr/>
        </p:nvCxnSpPr>
        <p:spPr>
          <a:xfrm>
            <a:off x="6845300" y="2704517"/>
            <a:ext cx="0" cy="26811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2"/>
            <a:endCxn id="8" idx="0"/>
          </p:cNvCxnSpPr>
          <p:nvPr/>
        </p:nvCxnSpPr>
        <p:spPr>
          <a:xfrm>
            <a:off x="6845300" y="3366328"/>
            <a:ext cx="0" cy="26811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2"/>
            <a:endCxn id="9" idx="0"/>
          </p:cNvCxnSpPr>
          <p:nvPr/>
        </p:nvCxnSpPr>
        <p:spPr>
          <a:xfrm>
            <a:off x="6845300" y="4028139"/>
            <a:ext cx="0" cy="26811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10" idx="0"/>
          </p:cNvCxnSpPr>
          <p:nvPr/>
        </p:nvCxnSpPr>
        <p:spPr>
          <a:xfrm>
            <a:off x="6845300" y="4689950"/>
            <a:ext cx="0" cy="26811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2"/>
            <a:endCxn id="11" idx="0"/>
          </p:cNvCxnSpPr>
          <p:nvPr/>
        </p:nvCxnSpPr>
        <p:spPr>
          <a:xfrm>
            <a:off x="6845300" y="5351761"/>
            <a:ext cx="0" cy="26811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2"/>
            <a:endCxn id="12" idx="0"/>
          </p:cNvCxnSpPr>
          <p:nvPr/>
        </p:nvCxnSpPr>
        <p:spPr>
          <a:xfrm>
            <a:off x="6845300" y="6013572"/>
            <a:ext cx="0" cy="268112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itle 48"/>
          <p:cNvSpPr>
            <a:spLocks noGrp="1"/>
          </p:cNvSpPr>
          <p:nvPr>
            <p:ph type="title" idx="4294967295"/>
          </p:nvPr>
        </p:nvSpPr>
        <p:spPr>
          <a:xfrm>
            <a:off x="457200" y="139470"/>
            <a:ext cx="3670300" cy="965429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RNA-</a:t>
            </a:r>
            <a:r>
              <a:rPr lang="en-US" sz="3200" dirty="0" err="1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Seq</a:t>
            </a:r>
            <a:r>
              <a:rPr lang="en-US" sz="32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procedure for DE analysis</a:t>
            </a:r>
            <a:endParaRPr lang="en-US" sz="3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511300" y="581793"/>
            <a:ext cx="4254500" cy="5971407"/>
            <a:chOff x="1511300" y="581793"/>
            <a:chExt cx="4254500" cy="5971407"/>
          </a:xfrm>
        </p:grpSpPr>
        <p:sp>
          <p:nvSpPr>
            <p:cNvPr id="46" name="Rectangle 45"/>
            <p:cNvSpPr/>
            <p:nvPr/>
          </p:nvSpPr>
          <p:spPr>
            <a:xfrm>
              <a:off x="2400300" y="1328806"/>
              <a:ext cx="2895600" cy="1122999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RNA to sequencing reads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413000" y="3288379"/>
              <a:ext cx="2895600" cy="112299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reads to read counts per gene 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400300" y="5024046"/>
              <a:ext cx="2895600" cy="1122999"/>
            </a:xfrm>
            <a:prstGeom prst="rect">
              <a:avLst/>
            </a:prstGeom>
            <a:solidFill>
              <a:srgbClr val="D7E4BD"/>
            </a:solidFill>
            <a:ln>
              <a:solidFill>
                <a:schemeClr val="accent3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2800" dirty="0" smtClean="0">
                  <a:solidFill>
                    <a:schemeClr val="tx1"/>
                  </a:solidFill>
                </a:rPr>
                <a:t>read counts to significant genes</a:t>
              </a:r>
              <a:endParaRPr 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0" name="Left Brace 49"/>
            <p:cNvSpPr/>
            <p:nvPr/>
          </p:nvSpPr>
          <p:spPr>
            <a:xfrm>
              <a:off x="5435600" y="581793"/>
              <a:ext cx="330200" cy="2529708"/>
            </a:xfrm>
            <a:prstGeom prst="leftBrace">
              <a:avLst>
                <a:gd name="adj1" fmla="val 8333"/>
                <a:gd name="adj2" fmla="val 50483"/>
              </a:avLst>
            </a:prstGeom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Left Brace 50"/>
            <p:cNvSpPr/>
            <p:nvPr/>
          </p:nvSpPr>
          <p:spPr>
            <a:xfrm>
              <a:off x="5435600" y="3185952"/>
              <a:ext cx="330200" cy="1322550"/>
            </a:xfrm>
            <a:prstGeom prst="leftBrace">
              <a:avLst>
                <a:gd name="adj1" fmla="val 8333"/>
                <a:gd name="adj2" fmla="val 50483"/>
              </a:avLst>
            </a:prstGeom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</a:t>
              </a:r>
              <a:endParaRPr lang="en-US" dirty="0"/>
            </a:p>
          </p:txBody>
        </p:sp>
        <p:sp>
          <p:nvSpPr>
            <p:cNvPr id="52" name="Left Brace 51"/>
            <p:cNvSpPr/>
            <p:nvPr/>
          </p:nvSpPr>
          <p:spPr>
            <a:xfrm>
              <a:off x="5422900" y="4588349"/>
              <a:ext cx="330200" cy="1964851"/>
            </a:xfrm>
            <a:prstGeom prst="leftBrace">
              <a:avLst>
                <a:gd name="adj1" fmla="val 8333"/>
                <a:gd name="adj2" fmla="val 50483"/>
              </a:avLst>
            </a:prstGeom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1511300" y="1585506"/>
              <a:ext cx="685800" cy="596899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</a:t>
              </a:r>
              <a:endPara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4" name="Oval 53"/>
            <p:cNvSpPr/>
            <p:nvPr/>
          </p:nvSpPr>
          <p:spPr>
            <a:xfrm>
              <a:off x="1511300" y="3543546"/>
              <a:ext cx="685800" cy="596899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2</a:t>
              </a:r>
            </a:p>
          </p:txBody>
        </p:sp>
        <p:sp>
          <p:nvSpPr>
            <p:cNvPr id="55" name="Oval 54"/>
            <p:cNvSpPr/>
            <p:nvPr/>
          </p:nvSpPr>
          <p:spPr>
            <a:xfrm>
              <a:off x="1511300" y="5283322"/>
              <a:ext cx="685800" cy="596899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40000"/>
                  <a:lumOff val="6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3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3</a:t>
              </a:r>
              <a:endParaRPr lang="en-US" sz="32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AB89-B125-9242-8DB3-C0D669061AD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2158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406400" y="369834"/>
            <a:ext cx="1612900" cy="3937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tx1"/>
                </a:solidFill>
              </a:rPr>
              <a:t>total RNA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406400" y="1031645"/>
            <a:ext cx="1612900" cy="393700"/>
          </a:xfrm>
          <a:prstGeom prst="rect">
            <a:avLst/>
          </a:prstGeom>
          <a:solidFill>
            <a:srgbClr val="FCD5B5"/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mRNA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06400" y="1693456"/>
            <a:ext cx="1612900" cy="393700"/>
          </a:xfrm>
          <a:prstGeom prst="rect">
            <a:avLst/>
          </a:prstGeom>
          <a:solidFill>
            <a:srgbClr val="FCD5B5"/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DNA library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06400" y="2355267"/>
            <a:ext cx="1612900" cy="393700"/>
          </a:xfrm>
          <a:prstGeom prst="rect">
            <a:avLst/>
          </a:prstGeom>
          <a:solidFill>
            <a:srgbClr val="FCD5B5"/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sequencing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06400" y="3017078"/>
            <a:ext cx="1612900" cy="39370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r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eads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06400" y="3678889"/>
            <a:ext cx="1612900" cy="393700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>
                <a:solidFill>
                  <a:schemeClr val="bg1">
                    <a:lumMod val="75000"/>
                  </a:schemeClr>
                </a:solidFill>
              </a:rPr>
              <a:t>a</a:t>
            </a:r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lignment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06400" y="4340700"/>
            <a:ext cx="1612900" cy="393700"/>
          </a:xfrm>
          <a:prstGeom prst="rect">
            <a:avLst/>
          </a:prstGeom>
          <a:solidFill>
            <a:srgbClr val="CCC1DA"/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read counts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06400" y="5002511"/>
            <a:ext cx="1612900" cy="39370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statistical test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06400" y="5664322"/>
            <a:ext cx="1612900" cy="393700"/>
          </a:xfrm>
          <a:prstGeom prst="rect">
            <a:avLst/>
          </a:prstGeom>
          <a:solidFill>
            <a:srgbClr val="D7E4BD"/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q-values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6400" y="6326134"/>
            <a:ext cx="1612900" cy="393700"/>
          </a:xfrm>
          <a:prstGeom prst="rect">
            <a:avLst/>
          </a:prstGeom>
          <a:solidFill>
            <a:srgbClr val="D7E4BD"/>
          </a:solidFill>
          <a:ln>
            <a:solidFill>
              <a:schemeClr val="accent3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smtClean="0">
                <a:solidFill>
                  <a:schemeClr val="bg1">
                    <a:lumMod val="75000"/>
                  </a:schemeClr>
                </a:solidFill>
              </a:rPr>
              <a:t>significance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cxnSp>
        <p:nvCxnSpPr>
          <p:cNvPr id="14" name="Straight Arrow Connector 13"/>
          <p:cNvCxnSpPr>
            <a:stCxn id="2" idx="2"/>
            <a:endCxn id="4" idx="0"/>
          </p:cNvCxnSpPr>
          <p:nvPr/>
        </p:nvCxnSpPr>
        <p:spPr>
          <a:xfrm>
            <a:off x="1212850" y="763534"/>
            <a:ext cx="0" cy="26811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4" idx="2"/>
            <a:endCxn id="5" idx="0"/>
          </p:cNvCxnSpPr>
          <p:nvPr/>
        </p:nvCxnSpPr>
        <p:spPr>
          <a:xfrm>
            <a:off x="1212850" y="1425345"/>
            <a:ext cx="0" cy="26811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5" idx="2"/>
            <a:endCxn id="6" idx="0"/>
          </p:cNvCxnSpPr>
          <p:nvPr/>
        </p:nvCxnSpPr>
        <p:spPr>
          <a:xfrm>
            <a:off x="1212850" y="2087156"/>
            <a:ext cx="0" cy="26811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6" idx="2"/>
            <a:endCxn id="7" idx="0"/>
          </p:cNvCxnSpPr>
          <p:nvPr/>
        </p:nvCxnSpPr>
        <p:spPr>
          <a:xfrm>
            <a:off x="1212850" y="2748967"/>
            <a:ext cx="0" cy="26811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7" idx="2"/>
            <a:endCxn id="8" idx="0"/>
          </p:cNvCxnSpPr>
          <p:nvPr/>
        </p:nvCxnSpPr>
        <p:spPr>
          <a:xfrm>
            <a:off x="1212850" y="3410778"/>
            <a:ext cx="0" cy="26811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8" idx="2"/>
            <a:endCxn id="9" idx="0"/>
          </p:cNvCxnSpPr>
          <p:nvPr/>
        </p:nvCxnSpPr>
        <p:spPr>
          <a:xfrm>
            <a:off x="1212850" y="4072589"/>
            <a:ext cx="0" cy="26811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10" idx="0"/>
          </p:cNvCxnSpPr>
          <p:nvPr/>
        </p:nvCxnSpPr>
        <p:spPr>
          <a:xfrm>
            <a:off x="1212850" y="4734400"/>
            <a:ext cx="0" cy="26811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0" idx="2"/>
            <a:endCxn id="11" idx="0"/>
          </p:cNvCxnSpPr>
          <p:nvPr/>
        </p:nvCxnSpPr>
        <p:spPr>
          <a:xfrm>
            <a:off x="1212850" y="5396211"/>
            <a:ext cx="0" cy="268111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1" idx="2"/>
            <a:endCxn id="12" idx="0"/>
          </p:cNvCxnSpPr>
          <p:nvPr/>
        </p:nvCxnSpPr>
        <p:spPr>
          <a:xfrm>
            <a:off x="1212850" y="6058022"/>
            <a:ext cx="0" cy="268112"/>
          </a:xfrm>
          <a:prstGeom prst="straightConnector1">
            <a:avLst/>
          </a:prstGeom>
          <a:ln>
            <a:solidFill>
              <a:schemeClr val="tx2">
                <a:lumMod val="40000"/>
                <a:lumOff val="6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itle 48"/>
          <p:cNvSpPr>
            <a:spLocks noGrp="1"/>
          </p:cNvSpPr>
          <p:nvPr>
            <p:ph type="title" idx="4294967295"/>
          </p:nvPr>
        </p:nvSpPr>
        <p:spPr>
          <a:xfrm>
            <a:off x="2800350" y="85727"/>
            <a:ext cx="5511800" cy="677808"/>
          </a:xfrm>
        </p:spPr>
        <p:txBody>
          <a:bodyPr>
            <a:normAutofit/>
          </a:bodyPr>
          <a:lstStyle/>
          <a:p>
            <a:r>
              <a:rPr lang="en-US" sz="3200" dirty="0" smtClean="0"/>
              <a:t>total RNA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3427791" y="6476681"/>
            <a:ext cx="425691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http://</a:t>
            </a:r>
            <a:r>
              <a:rPr lang="en-US" sz="1000" dirty="0" err="1"/>
              <a:t>www.agilent.com</a:t>
            </a:r>
            <a:r>
              <a:rPr lang="en-US" sz="1000" dirty="0"/>
              <a:t>/about/newsroom/</a:t>
            </a:r>
            <a:r>
              <a:rPr lang="en-US" sz="1000" dirty="0" err="1"/>
              <a:t>lsca</a:t>
            </a:r>
            <a:r>
              <a:rPr lang="en-US" sz="1000" dirty="0"/>
              <a:t>/background/</a:t>
            </a:r>
            <a:r>
              <a:rPr lang="en-US" sz="1000" dirty="0" err="1"/>
              <a:t>rna_integrity.pdf</a:t>
            </a:r>
            <a:endParaRPr lang="en-US" sz="1000" dirty="0"/>
          </a:p>
        </p:txBody>
      </p:sp>
      <p:pic>
        <p:nvPicPr>
          <p:cNvPr id="23" name="Picture 22" descr="Screen Shot 2015-04-26 at 4.35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493" y="2852058"/>
            <a:ext cx="3615514" cy="3535723"/>
          </a:xfrm>
          <a:prstGeom prst="rect">
            <a:avLst/>
          </a:prstGeom>
        </p:spPr>
      </p:pic>
      <p:pic>
        <p:nvPicPr>
          <p:cNvPr id="24" name="Picture 23" descr="Screen Shot 2015-04-26 at 4.37.4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9725" y="792419"/>
            <a:ext cx="2813050" cy="1299093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200751" y="2054823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RIN: RNA Integrity Number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2897034" y="2424155"/>
            <a:ext cx="531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 value from </a:t>
            </a:r>
            <a:r>
              <a:rPr lang="en-US" dirty="0"/>
              <a:t>1 to 10, with 10 being the least degraded.</a:t>
            </a:r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3DAB89-B125-9242-8DB3-C0D669061AD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73021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7.7|1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2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37892</TotalTime>
  <Words>3603</Words>
  <Application>Microsoft Macintosh PowerPoint</Application>
  <PresentationFormat>On-screen Show (4:3)</PresentationFormat>
  <Paragraphs>871</Paragraphs>
  <Slides>61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2" baseType="lpstr">
      <vt:lpstr>Office Theme</vt:lpstr>
      <vt:lpstr>Design of RNA-Seq and Result Interpretation (I)</vt:lpstr>
      <vt:lpstr>Schedule (6/7)</vt:lpstr>
      <vt:lpstr>Outline</vt:lpstr>
      <vt:lpstr>Gene expression</vt:lpstr>
      <vt:lpstr>Approaches for quantification of gene expression</vt:lpstr>
      <vt:lpstr>Rationale of RNA-Seq for differential expression (DE)</vt:lpstr>
      <vt:lpstr>Race of sequencing technologies</vt:lpstr>
      <vt:lpstr>RNA-Seq procedure for DE analysis</vt:lpstr>
      <vt:lpstr>total RNA</vt:lpstr>
      <vt:lpstr>RNA to sequencing reads</vt:lpstr>
      <vt:lpstr>Reads to read counts per gene </vt:lpstr>
      <vt:lpstr>Alignment issues</vt:lpstr>
      <vt:lpstr>Solutions to mitigate problems</vt:lpstr>
      <vt:lpstr>Count matrix Read counts (Raw) per gene</vt:lpstr>
      <vt:lpstr>Read counts to significant genes</vt:lpstr>
      <vt:lpstr>Statistical test for differential expression</vt:lpstr>
      <vt:lpstr>Outline</vt:lpstr>
      <vt:lpstr>An RNA-Seq experiment – source of variance</vt:lpstr>
      <vt:lpstr>Source of variance in RNA-Seq - sampling</vt:lpstr>
      <vt:lpstr>Technical replication</vt:lpstr>
      <vt:lpstr>Biological replication</vt:lpstr>
      <vt:lpstr>Question I</vt:lpstr>
      <vt:lpstr>Comparison of read counts among different samples</vt:lpstr>
      <vt:lpstr>A normalization method: RPKM and FPKM</vt:lpstr>
      <vt:lpstr>More about RPKM</vt:lpstr>
      <vt:lpstr>Experimental Design</vt:lpstr>
      <vt:lpstr>Outline</vt:lpstr>
      <vt:lpstr>DE result</vt:lpstr>
      <vt:lpstr>single test vs. multiple tests</vt:lpstr>
      <vt:lpstr>Multiple testing correction</vt:lpstr>
      <vt:lpstr>P-value distribution under the null hypothesis (e.g., no treatment effect)</vt:lpstr>
      <vt:lpstr>P-value distribution under both the null and non-null hypotheses </vt:lpstr>
      <vt:lpstr>Multiple test correction – FDR method</vt:lpstr>
      <vt:lpstr>q-values</vt:lpstr>
      <vt:lpstr>Question</vt:lpstr>
      <vt:lpstr>False discovery rate (concept)</vt:lpstr>
      <vt:lpstr>P-value histograms from real studies</vt:lpstr>
      <vt:lpstr>P-value histograms from real studies</vt:lpstr>
      <vt:lpstr>Keywords</vt:lpstr>
      <vt:lpstr>Outline</vt:lpstr>
      <vt:lpstr>PacBio – Single Molecule Real Time (SMRT)</vt:lpstr>
      <vt:lpstr>PacBio long reads for RNA sequencing (Iso-Seq)</vt:lpstr>
      <vt:lpstr>Long reads to sequence full-length cDNA </vt:lpstr>
      <vt:lpstr>maize – Iso-Seq</vt:lpstr>
      <vt:lpstr>Oxford Nanopore A promising technology</vt:lpstr>
      <vt:lpstr>Nanopore – direct RNA sequencing</vt:lpstr>
      <vt:lpstr>High errors associated with single molecule sequencing</vt:lpstr>
      <vt:lpstr>single-cell RNA-Seq (scRNA-Seq)</vt:lpstr>
      <vt:lpstr>Outline</vt:lpstr>
      <vt:lpstr>BSR-Seq, an RNA-Seq based approach for genetic mapping of a mutant gene</vt:lpstr>
      <vt:lpstr>Example of a mutant mapping using BSA</vt:lpstr>
      <vt:lpstr>RNA-Seq</vt:lpstr>
      <vt:lpstr>Example of a SNP UNLINKED to a mutant gene</vt:lpstr>
      <vt:lpstr>Example of a SNP Completely LINKED to a mutant gene</vt:lpstr>
      <vt:lpstr>BSR-Seq mapping result</vt:lpstr>
      <vt:lpstr>gl3 cloning</vt:lpstr>
      <vt:lpstr>Differential expression analysis of gl3 using the SAME RNA-Seq data used for BSR-Seq</vt:lpstr>
      <vt:lpstr>Other successful cases in maize with BSR-Seq</vt:lpstr>
      <vt:lpstr>Summary (BSR-Seq)</vt:lpstr>
      <vt:lpstr>Summary</vt:lpstr>
      <vt:lpstr>Selected references</vt:lpstr>
    </vt:vector>
  </TitlesOfParts>
  <Company>Kansas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RNA-Seq</dc:title>
  <dc:creator>Sanzhen Liu</dc:creator>
  <cp:lastModifiedBy>Sanzhen Liu</cp:lastModifiedBy>
  <cp:revision>376</cp:revision>
  <cp:lastPrinted>2015-04-30T14:29:06Z</cp:lastPrinted>
  <dcterms:created xsi:type="dcterms:W3CDTF">2014-05-23T20:11:37Z</dcterms:created>
  <dcterms:modified xsi:type="dcterms:W3CDTF">2018-06-07T14:22:39Z</dcterms:modified>
</cp:coreProperties>
</file>